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3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21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E0A95-26D7-43B2-8C20-BA1708041AEB}" type="datetimeFigureOut">
              <a:rPr lang="en-US" smtClean="0"/>
              <a:t>9/30/2020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97F8E-3E03-4FBB-A65B-DC7174DF1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863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E0A95-26D7-43B2-8C20-BA1708041AEB}" type="datetimeFigureOut">
              <a:rPr lang="en-US" smtClean="0"/>
              <a:t>9/30/2020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97F8E-3E03-4FBB-A65B-DC7174DF1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926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E0A95-26D7-43B2-8C20-BA1708041AEB}" type="datetimeFigureOut">
              <a:rPr lang="en-US" smtClean="0"/>
              <a:t>9/30/2020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97F8E-3E03-4FBB-A65B-DC7174DF1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283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E0A95-26D7-43B2-8C20-BA1708041AEB}" type="datetimeFigureOut">
              <a:rPr lang="en-US" smtClean="0"/>
              <a:t>9/30/2020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97F8E-3E03-4FBB-A65B-DC7174DF1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920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E0A95-26D7-43B2-8C20-BA1708041AEB}" type="datetimeFigureOut">
              <a:rPr lang="en-US" smtClean="0"/>
              <a:t>9/30/2020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97F8E-3E03-4FBB-A65B-DC7174DF1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4530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E0A95-26D7-43B2-8C20-BA1708041AEB}" type="datetimeFigureOut">
              <a:rPr lang="en-US" smtClean="0"/>
              <a:t>9/30/2020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97F8E-3E03-4FBB-A65B-DC7174DF1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814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E0A95-26D7-43B2-8C20-BA1708041AEB}" type="datetimeFigureOut">
              <a:rPr lang="en-US" smtClean="0"/>
              <a:t>9/30/2020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97F8E-3E03-4FBB-A65B-DC7174DF1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608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E0A95-26D7-43B2-8C20-BA1708041AEB}" type="datetimeFigureOut">
              <a:rPr lang="en-US" smtClean="0"/>
              <a:t>9/30/2020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97F8E-3E03-4FBB-A65B-DC7174DF1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692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E0A95-26D7-43B2-8C20-BA1708041AEB}" type="datetimeFigureOut">
              <a:rPr lang="en-US" smtClean="0"/>
              <a:t>9/30/2020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97F8E-3E03-4FBB-A65B-DC7174DF1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5627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E0A95-26D7-43B2-8C20-BA1708041AEB}" type="datetimeFigureOut">
              <a:rPr lang="en-US" smtClean="0"/>
              <a:t>9/30/2020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97F8E-3E03-4FBB-A65B-DC7174DF1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5356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E0A95-26D7-43B2-8C20-BA1708041AEB}" type="datetimeFigureOut">
              <a:rPr lang="en-US" smtClean="0"/>
              <a:t>9/30/2020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97F8E-3E03-4FBB-A65B-DC7174DF1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040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FE0A95-26D7-43B2-8C20-BA1708041AEB}" type="datetimeFigureOut">
              <a:rPr lang="en-US" smtClean="0"/>
              <a:t>9/30/2020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697F8E-3E03-4FBB-A65B-DC7174DF1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219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gismaps.fultoncountyga.gov/portalpub/apps/webappviewer/index.html?id=c9290d15d93148eab7412de12ba45629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0594" y="304800"/>
            <a:ext cx="959684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Steps in creating data for project.</a:t>
            </a:r>
          </a:p>
          <a:p>
            <a:r>
              <a:rPr lang="en-US" dirty="0" smtClean="0"/>
              <a:t>Part I gather data</a:t>
            </a:r>
            <a:endParaRPr lang="en-US" dirty="0"/>
          </a:p>
          <a:p>
            <a:pPr marL="342900" indent="-342900">
              <a:buAutoNum type="arabicParenR"/>
            </a:pPr>
            <a:r>
              <a:rPr lang="en-US" dirty="0" smtClean="0"/>
              <a:t>Gather precinct data (GIS)</a:t>
            </a:r>
          </a:p>
          <a:p>
            <a:pPr marL="342900" indent="-342900">
              <a:buAutoNum type="arabicParenR"/>
            </a:pPr>
            <a:r>
              <a:rPr lang="en-US" dirty="0" smtClean="0"/>
              <a:t>Gather polling place data (GIS)</a:t>
            </a:r>
          </a:p>
          <a:p>
            <a:pPr marL="342900" indent="-342900">
              <a:buAutoNum type="arabicParenR"/>
            </a:pPr>
            <a:r>
              <a:rPr lang="en-US" dirty="0" smtClean="0"/>
              <a:t>Gather block geography</a:t>
            </a:r>
          </a:p>
          <a:p>
            <a:pPr marL="342900" indent="-342900">
              <a:buAutoNum type="arabicParenR"/>
            </a:pPr>
            <a:r>
              <a:rPr lang="en-US" dirty="0" smtClean="0"/>
              <a:t>Gather block data</a:t>
            </a:r>
          </a:p>
          <a:p>
            <a:r>
              <a:rPr lang="en-US" dirty="0" smtClean="0"/>
              <a:t>Part II integrate data</a:t>
            </a:r>
          </a:p>
          <a:p>
            <a:pPr marL="342900" indent="-342900">
              <a:buAutoNum type="arabicParenR"/>
            </a:pPr>
            <a:r>
              <a:rPr lang="en-US" dirty="0" smtClean="0"/>
              <a:t>Merge GIS block data with GIS precinct data</a:t>
            </a:r>
          </a:p>
          <a:p>
            <a:pPr marL="342900" indent="-342900">
              <a:buAutoNum type="arabicParenR"/>
            </a:pPr>
            <a:r>
              <a:rPr lang="en-US" dirty="0" smtClean="0"/>
              <a:t>Merge GIS polling place data with GIS block/precinct data</a:t>
            </a:r>
          </a:p>
          <a:p>
            <a:pPr lvl="1"/>
            <a:r>
              <a:rPr lang="en-US" dirty="0" smtClean="0"/>
              <a:t>The result of Part II 1 and 2 is a file with the latitude and longitude of census blocks and the </a:t>
            </a:r>
            <a:r>
              <a:rPr lang="en-US" dirty="0" smtClean="0"/>
              <a:t>latitude and longitude of the polling</a:t>
            </a:r>
            <a:r>
              <a:rPr lang="en-US" dirty="0" smtClean="0"/>
              <a:t> places that serve those blocks.</a:t>
            </a:r>
          </a:p>
          <a:p>
            <a:r>
              <a:rPr lang="en-US" dirty="0" smtClean="0"/>
              <a:t>Part III calculate distance between poling place and block/precinct data</a:t>
            </a:r>
          </a:p>
          <a:p>
            <a:r>
              <a:rPr lang="en-US" dirty="0" smtClean="0"/>
              <a:t>Part IV summarize results for paper. </a:t>
            </a:r>
            <a:r>
              <a:rPr lang="en-US" dirty="0" smtClean="0"/>
              <a:t>latitude and longitude </a:t>
            </a:r>
            <a:endParaRPr lang="en-US" dirty="0" smtClean="0"/>
          </a:p>
          <a:p>
            <a:pPr marL="342900" indent="-342900">
              <a:buAutoNum type="arabicParenR"/>
            </a:pPr>
            <a:endParaRPr lang="en-US" dirty="0" smtClean="0"/>
          </a:p>
          <a:p>
            <a:pPr marL="342900" indent="-342900">
              <a:buAutoNum type="arabicParenR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36429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1886" y="226423"/>
            <a:ext cx="959684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Part II integrate data</a:t>
            </a:r>
          </a:p>
          <a:p>
            <a:pPr marL="342900" indent="-342900">
              <a:buAutoNum type="arabicParenR"/>
            </a:pPr>
            <a:r>
              <a:rPr lang="en-US" dirty="0" smtClean="0"/>
              <a:t>Merge GIS block data with GIS precinct data</a:t>
            </a:r>
          </a:p>
          <a:p>
            <a:pPr marL="800100" lvl="1" indent="-342900">
              <a:buFont typeface="+mj-lt"/>
              <a:buAutoNum type="alphaLcPeriod"/>
            </a:pPr>
            <a:r>
              <a:rPr lang="en-US" dirty="0" smtClean="0"/>
              <a:t>Create a unique ID for each precinct. We will call this ID P_ID (for </a:t>
            </a:r>
            <a:r>
              <a:rPr lang="en-US" dirty="0" err="1" smtClean="0"/>
              <a:t>Precinct_ID</a:t>
            </a:r>
            <a:r>
              <a:rPr lang="en-US" dirty="0" smtClean="0"/>
              <a:t>)</a:t>
            </a:r>
          </a:p>
          <a:p>
            <a:pPr marL="800100" lvl="1" indent="-342900">
              <a:buFont typeface="+mj-lt"/>
              <a:buAutoNum type="alphaLcPeriod"/>
            </a:pPr>
            <a:r>
              <a:rPr lang="en-US" dirty="0" smtClean="0"/>
              <a:t>Create a unique ID for each polling place. We will call this PP_ID (for polling place ID)</a:t>
            </a:r>
          </a:p>
          <a:p>
            <a:pPr marL="800100" lvl="1" indent="-342900">
              <a:buFont typeface="+mj-lt"/>
              <a:buAutoNum type="alphaLcPeriod"/>
            </a:pPr>
            <a:r>
              <a:rPr lang="en-US" dirty="0" smtClean="0"/>
              <a:t>Create a latitude and longitude for each polling place (the tool is called add </a:t>
            </a:r>
            <a:r>
              <a:rPr lang="en-US" dirty="0" err="1" smtClean="0"/>
              <a:t>xy</a:t>
            </a:r>
            <a:r>
              <a:rPr lang="en-US" dirty="0" smtClean="0"/>
              <a:t> coordinates)</a:t>
            </a:r>
          </a:p>
          <a:p>
            <a:pPr marL="800100" lvl="1" indent="-342900">
              <a:buFont typeface="+mj-lt"/>
              <a:buAutoNum type="alphaLcPeriod"/>
            </a:pPr>
            <a:r>
              <a:rPr lang="en-US" dirty="0" smtClean="0"/>
              <a:t>Create a latitude and longitude for each block point (the tool is called add </a:t>
            </a:r>
            <a:r>
              <a:rPr lang="en-US" dirty="0" err="1" smtClean="0"/>
              <a:t>xy</a:t>
            </a:r>
            <a:r>
              <a:rPr lang="en-US" dirty="0" smtClean="0"/>
              <a:t> coordinates)</a:t>
            </a:r>
          </a:p>
          <a:p>
            <a:pPr marL="800100" lvl="1" indent="-342900">
              <a:buFont typeface="+mj-lt"/>
              <a:buAutoNum type="alphaLcPeriod"/>
            </a:pPr>
            <a:r>
              <a:rPr lang="en-US" dirty="0" smtClean="0"/>
              <a:t>Link GIS precinct data with GIS block data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/>
              <a:t>For step d, we will spatially join the precinct data to the block data if the block falls within the precinct.</a:t>
            </a:r>
            <a:endParaRPr lang="en-US" dirty="0" smtClean="0"/>
          </a:p>
          <a:p>
            <a:pPr marL="800100" lvl="1" indent="-342900">
              <a:buFont typeface="+mj-lt"/>
              <a:buAutoNum type="alphaLcPeriod"/>
            </a:pPr>
            <a:r>
              <a:rPr lang="en-US" dirty="0" smtClean="0"/>
              <a:t>Link GIS polling place data with GIS block/precinct data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/>
              <a:t>For step e, we will join tabular data. Specifically, we will join the polling place data (and </a:t>
            </a:r>
            <a:r>
              <a:rPr lang="en-US" dirty="0" err="1" smtClean="0"/>
              <a:t>xy</a:t>
            </a:r>
            <a:r>
              <a:rPr lang="en-US" dirty="0" smtClean="0"/>
              <a:t> coordinates) to the block data. </a:t>
            </a:r>
            <a:endParaRPr lang="en-US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/>
              <a:t>The “key” in the block data is the PP_ID (Precinct Data). The “key” in the polling place data is P_ID (polling place ID).</a:t>
            </a:r>
          </a:p>
          <a:p>
            <a:pPr marL="801688" lvl="2" indent="-339725">
              <a:buFont typeface="+mj-lt"/>
              <a:buAutoNum type="alphaLcPeriod" startAt="7"/>
            </a:pPr>
            <a:r>
              <a:rPr lang="en-US" dirty="0" smtClean="0"/>
              <a:t>Check data. (Atlanta is problematic). </a:t>
            </a:r>
            <a:r>
              <a:rPr lang="en-US" dirty="0" smtClean="0">
                <a:hlinkClick r:id="rId2"/>
              </a:rPr>
              <a:t>https://gismaps.fultoncountyga.gov/portalpub/apps/webappviewer/index.html?id=c9290d15d93148eab7412de12ba45629</a:t>
            </a:r>
            <a:r>
              <a:rPr lang="en-US" dirty="0" smtClean="0"/>
              <a:t> 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394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1886" y="226423"/>
            <a:ext cx="959684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endParaRPr lang="en-US" dirty="0"/>
          </a:p>
          <a:p>
            <a:r>
              <a:rPr lang="en-US" dirty="0" smtClean="0"/>
              <a:t>Part III calculate distance between polling place and block/precinct data</a:t>
            </a:r>
          </a:p>
          <a:p>
            <a:endParaRPr lang="en-US" dirty="0"/>
          </a:p>
          <a:p>
            <a:r>
              <a:rPr lang="en-US" dirty="0" smtClean="0"/>
              <a:t>I will do this in </a:t>
            </a:r>
            <a:r>
              <a:rPr lang="en-US" dirty="0" err="1" smtClean="0"/>
              <a:t>stata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Part IV summarize results for paper. 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You will do this with my help. </a:t>
            </a:r>
          </a:p>
          <a:p>
            <a:pPr marL="342900" indent="-342900">
              <a:buAutoNum type="arabicParenR"/>
            </a:pPr>
            <a:endParaRPr lang="en-US" dirty="0" smtClean="0"/>
          </a:p>
          <a:p>
            <a:pPr marL="342900" indent="-342900">
              <a:buAutoNum type="arabicParenR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5950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333</Words>
  <Application>Microsoft Office PowerPoint</Application>
  <PresentationFormat>Widescreen</PresentationFormat>
  <Paragraphs>32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>College of William and Mary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Saporito, Salvatore J</dc:creator>
  <cp:lastModifiedBy>Saporito, Salvatore J</cp:lastModifiedBy>
  <cp:revision>10</cp:revision>
  <dcterms:created xsi:type="dcterms:W3CDTF">2020-09-30T17:10:09Z</dcterms:created>
  <dcterms:modified xsi:type="dcterms:W3CDTF">2020-09-30T18:51:17Z</dcterms:modified>
</cp:coreProperties>
</file>