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65" r:id="rId4"/>
    <p:sldId id="264" r:id="rId5"/>
    <p:sldId id="266" r:id="rId6"/>
    <p:sldId id="267" r:id="rId7"/>
    <p:sldId id="259" r:id="rId8"/>
    <p:sldId id="274" r:id="rId9"/>
    <p:sldId id="279" r:id="rId10"/>
    <p:sldId id="275" r:id="rId11"/>
    <p:sldId id="276" r:id="rId12"/>
    <p:sldId id="278" r:id="rId13"/>
    <p:sldId id="282" r:id="rId14"/>
    <p:sldId id="270" r:id="rId15"/>
    <p:sldId id="263" r:id="rId16"/>
    <p:sldId id="269"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4301" autoAdjust="0"/>
    <p:restoredTop sz="94660"/>
  </p:normalViewPr>
  <p:slideViewPr>
    <p:cSldViewPr>
      <p:cViewPr>
        <p:scale>
          <a:sx n="60" d="100"/>
          <a:sy n="60" d="100"/>
        </p:scale>
        <p:origin x="-1734" y="-49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B9B7050-170F-47E8-887F-783C2679DDAA}" type="datetimeFigureOut">
              <a:rPr lang="en-US" smtClean="0"/>
              <a:pPr/>
              <a:t>2/19/2010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0CABC8A-0E36-4C84-B3D3-83D94D6B02D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CABC8A-0E36-4C84-B3D3-83D94D6B02DF}"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CABC8A-0E36-4C84-B3D3-83D94D6B02DF}"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CABC8A-0E36-4C84-B3D3-83D94D6B02DF}"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7A2F4A-9520-4F9B-8A26-4929F7E33BD2}" type="datetimeFigureOut">
              <a:rPr lang="en-US" smtClean="0"/>
              <a:pPr/>
              <a:t>2/19/2010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A2EE2-23A2-4D2D-B474-3A6A4FD56BD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7A2F4A-9520-4F9B-8A26-4929F7E33BD2}" type="datetimeFigureOut">
              <a:rPr lang="en-US" smtClean="0"/>
              <a:pPr/>
              <a:t>2/19/2010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A2EE2-23A2-4D2D-B474-3A6A4FD56BD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7A2F4A-9520-4F9B-8A26-4929F7E33BD2}" type="datetimeFigureOut">
              <a:rPr lang="en-US" smtClean="0"/>
              <a:pPr/>
              <a:t>2/19/2010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A2EE2-23A2-4D2D-B474-3A6A4FD56BD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7A2F4A-9520-4F9B-8A26-4929F7E33BD2}" type="datetimeFigureOut">
              <a:rPr lang="en-US" smtClean="0"/>
              <a:pPr/>
              <a:t>2/19/2010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A2EE2-23A2-4D2D-B474-3A6A4FD56BD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7A2F4A-9520-4F9B-8A26-4929F7E33BD2}" type="datetimeFigureOut">
              <a:rPr lang="en-US" smtClean="0"/>
              <a:pPr/>
              <a:t>2/19/2010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A2EE2-23A2-4D2D-B474-3A6A4FD56BD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7A2F4A-9520-4F9B-8A26-4929F7E33BD2}" type="datetimeFigureOut">
              <a:rPr lang="en-US" smtClean="0"/>
              <a:pPr/>
              <a:t>2/19/2010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9A2EE2-23A2-4D2D-B474-3A6A4FD56BD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7A2F4A-9520-4F9B-8A26-4929F7E33BD2}" type="datetimeFigureOut">
              <a:rPr lang="en-US" smtClean="0"/>
              <a:pPr/>
              <a:t>2/19/2010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9A2EE2-23A2-4D2D-B474-3A6A4FD56BD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7A2F4A-9520-4F9B-8A26-4929F7E33BD2}" type="datetimeFigureOut">
              <a:rPr lang="en-US" smtClean="0"/>
              <a:pPr/>
              <a:t>2/19/2010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9A2EE2-23A2-4D2D-B474-3A6A4FD56BD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7A2F4A-9520-4F9B-8A26-4929F7E33BD2}" type="datetimeFigureOut">
              <a:rPr lang="en-US" smtClean="0"/>
              <a:pPr/>
              <a:t>2/19/2010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9A2EE2-23A2-4D2D-B474-3A6A4FD56BD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7A2F4A-9520-4F9B-8A26-4929F7E33BD2}" type="datetimeFigureOut">
              <a:rPr lang="en-US" smtClean="0"/>
              <a:pPr/>
              <a:t>2/19/2010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9A2EE2-23A2-4D2D-B474-3A6A4FD56BD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7A2F4A-9520-4F9B-8A26-4929F7E33BD2}" type="datetimeFigureOut">
              <a:rPr lang="en-US" smtClean="0"/>
              <a:pPr/>
              <a:t>2/19/2010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9A2EE2-23A2-4D2D-B474-3A6A4FD56BD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7A2F4A-9520-4F9B-8A26-4929F7E33BD2}" type="datetimeFigureOut">
              <a:rPr lang="en-US" smtClean="0"/>
              <a:pPr/>
              <a:t>2/19/2010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9A2EE2-23A2-4D2D-B474-3A6A4FD56BD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Matching school attendance boundaries with schools from CCD dataset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533400"/>
            <a:ext cx="82296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 Data Preparation: School Attendance</a:t>
            </a:r>
            <a:r>
              <a:rPr kumimoji="0" lang="en-US" sz="4400" b="0" i="0" u="none" strike="noStrike" kern="1200" cap="none" spc="0" normalizeH="0" noProof="0" dirty="0" smtClean="0">
                <a:ln>
                  <a:noFill/>
                </a:ln>
                <a:solidFill>
                  <a:schemeClr val="tx1"/>
                </a:solidFill>
                <a:effectLst/>
                <a:uLnTx/>
                <a:uFillTx/>
                <a:latin typeface="+mj-lt"/>
                <a:ea typeface="+mj-ea"/>
                <a:cs typeface="+mj-cs"/>
              </a:rPr>
              <a:t> Boundary</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533400" y="2133600"/>
            <a:ext cx="8077200" cy="1477328"/>
          </a:xfrm>
          <a:prstGeom prst="rect">
            <a:avLst/>
          </a:prstGeom>
          <a:noFill/>
        </p:spPr>
        <p:txBody>
          <a:bodyPr wrap="square" rtlCol="0">
            <a:spAutoFit/>
          </a:bodyPr>
          <a:lstStyle/>
          <a:p>
            <a:r>
              <a:rPr lang="en-US" dirty="0" smtClean="0"/>
              <a:t>If you are following method 1, then dissolve </a:t>
            </a:r>
            <a:r>
              <a:rPr lang="en-US" dirty="0" smtClean="0"/>
              <a:t>school attendance boundary dataset on field “</a:t>
            </a:r>
            <a:r>
              <a:rPr lang="en-US" dirty="0" err="1" smtClean="0"/>
              <a:t>sdnum</a:t>
            </a:r>
            <a:r>
              <a:rPr lang="en-US" dirty="0" smtClean="0"/>
              <a:t>” or “School district name” to obtain school district boundary dataset.  </a:t>
            </a:r>
            <a:endParaRPr lang="en-US" dirty="0" smtClean="0"/>
          </a:p>
          <a:p>
            <a:endParaRPr lang="en-US" dirty="0" smtClean="0"/>
          </a:p>
          <a:p>
            <a:endParaRPr lang="en-US" dirty="0" smtClean="0"/>
          </a:p>
          <a:p>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3211" y="354749"/>
            <a:ext cx="1524000" cy="78378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CCD Data: School points</a:t>
            </a:r>
            <a:endParaRPr lang="en-US" dirty="0"/>
          </a:p>
        </p:txBody>
      </p:sp>
      <p:sp>
        <p:nvSpPr>
          <p:cNvPr id="3" name="Rectangle 2"/>
          <p:cNvSpPr/>
          <p:nvPr/>
        </p:nvSpPr>
        <p:spPr>
          <a:xfrm>
            <a:off x="4605611" y="376535"/>
            <a:ext cx="2667000" cy="762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School attendance boundaries</a:t>
            </a:r>
            <a:endParaRPr lang="en-US" dirty="0"/>
          </a:p>
        </p:txBody>
      </p:sp>
      <p:sp>
        <p:nvSpPr>
          <p:cNvPr id="4" name="Rectangle 3"/>
          <p:cNvSpPr/>
          <p:nvPr/>
        </p:nvSpPr>
        <p:spPr>
          <a:xfrm>
            <a:off x="6705600" y="2743200"/>
            <a:ext cx="1981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Census school district dataset (has LEAID field)</a:t>
            </a:r>
            <a:endParaRPr lang="en-US" dirty="0"/>
          </a:p>
        </p:txBody>
      </p:sp>
      <p:cxnSp>
        <p:nvCxnSpPr>
          <p:cNvPr id="6" name="Straight Connector 5"/>
          <p:cNvCxnSpPr>
            <a:stCxn id="2" idx="3"/>
            <a:endCxn id="3" idx="1"/>
          </p:cNvCxnSpPr>
          <p:nvPr/>
        </p:nvCxnSpPr>
        <p:spPr>
          <a:xfrm>
            <a:off x="2167211" y="746642"/>
            <a:ext cx="2438400" cy="1089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929211" y="430949"/>
            <a:ext cx="1371600" cy="338554"/>
          </a:xfrm>
          <a:prstGeom prst="rect">
            <a:avLst/>
          </a:prstGeom>
          <a:noFill/>
        </p:spPr>
        <p:txBody>
          <a:bodyPr wrap="square" rtlCol="0">
            <a:spAutoFit/>
          </a:bodyPr>
          <a:lstStyle/>
          <a:p>
            <a:r>
              <a:rPr lang="en-US" sz="1600" dirty="0" smtClean="0"/>
              <a:t>Tabular Join</a:t>
            </a:r>
            <a:endParaRPr lang="en-US" sz="1600" dirty="0"/>
          </a:p>
        </p:txBody>
      </p:sp>
      <p:sp>
        <p:nvSpPr>
          <p:cNvPr id="9" name="TextBox 8"/>
          <p:cNvSpPr txBox="1"/>
          <p:nvPr/>
        </p:nvSpPr>
        <p:spPr>
          <a:xfrm>
            <a:off x="2167211" y="757535"/>
            <a:ext cx="2438400" cy="461665"/>
          </a:xfrm>
          <a:prstGeom prst="rect">
            <a:avLst/>
          </a:prstGeom>
          <a:noFill/>
        </p:spPr>
        <p:txBody>
          <a:bodyPr wrap="square" rtlCol="0">
            <a:spAutoFit/>
          </a:bodyPr>
          <a:lstStyle/>
          <a:p>
            <a:r>
              <a:rPr lang="en-US" sz="1200" dirty="0" smtClean="0"/>
              <a:t>SchoolDistrictNumber_SchoolName</a:t>
            </a:r>
          </a:p>
          <a:p>
            <a:r>
              <a:rPr lang="en-US" sz="1200" dirty="0" smtClean="0"/>
              <a:t>(Join field)</a:t>
            </a:r>
            <a:endParaRPr lang="en-US" sz="1200" dirty="0"/>
          </a:p>
        </p:txBody>
      </p:sp>
      <p:sp>
        <p:nvSpPr>
          <p:cNvPr id="11" name="Rectangle 10"/>
          <p:cNvSpPr/>
          <p:nvPr/>
        </p:nvSpPr>
        <p:spPr>
          <a:xfrm>
            <a:off x="609600" y="1143000"/>
            <a:ext cx="8077200" cy="17526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TextBox 11"/>
          <p:cNvSpPr txBox="1"/>
          <p:nvPr/>
        </p:nvSpPr>
        <p:spPr>
          <a:xfrm>
            <a:off x="533400" y="1352490"/>
            <a:ext cx="7620000" cy="400110"/>
          </a:xfrm>
          <a:prstGeom prst="rect">
            <a:avLst/>
          </a:prstGeom>
          <a:noFill/>
        </p:spPr>
        <p:txBody>
          <a:bodyPr wrap="square" rtlCol="0">
            <a:spAutoFit/>
          </a:bodyPr>
          <a:lstStyle/>
          <a:p>
            <a:r>
              <a:rPr lang="en-US" sz="2000" b="1" i="1" dirty="0" smtClean="0">
                <a:solidFill>
                  <a:schemeClr val="accent1">
                    <a:lumMod val="75000"/>
                  </a:schemeClr>
                </a:solidFill>
              </a:rPr>
              <a:t>1. Formation </a:t>
            </a:r>
            <a:r>
              <a:rPr lang="en-US" sz="2000" b="1" i="1" dirty="0" smtClean="0">
                <a:solidFill>
                  <a:schemeClr val="accent1">
                    <a:lumMod val="75000"/>
                  </a:schemeClr>
                </a:solidFill>
              </a:rPr>
              <a:t>of the join field: SchoolDistrictNumber_SchoolName</a:t>
            </a:r>
            <a:endParaRPr lang="en-US" sz="2000" b="1" i="1" dirty="0">
              <a:solidFill>
                <a:schemeClr val="accent1">
                  <a:lumMod val="75000"/>
                </a:schemeClr>
              </a:solidFill>
            </a:endParaRPr>
          </a:p>
        </p:txBody>
      </p:sp>
      <p:sp>
        <p:nvSpPr>
          <p:cNvPr id="13" name="TextBox 12"/>
          <p:cNvSpPr txBox="1"/>
          <p:nvPr/>
        </p:nvSpPr>
        <p:spPr>
          <a:xfrm>
            <a:off x="533400" y="1698965"/>
            <a:ext cx="8077200" cy="923330"/>
          </a:xfrm>
          <a:prstGeom prst="rect">
            <a:avLst/>
          </a:prstGeom>
          <a:noFill/>
        </p:spPr>
        <p:txBody>
          <a:bodyPr wrap="square" rtlCol="0">
            <a:spAutoFit/>
          </a:bodyPr>
          <a:lstStyle/>
          <a:p>
            <a:pPr>
              <a:buFont typeface="Arial" pitchFamily="34" charset="0"/>
              <a:buChar char="•"/>
            </a:pPr>
            <a:r>
              <a:rPr lang="en-US" dirty="0" smtClean="0">
                <a:solidFill>
                  <a:schemeClr val="accent1">
                    <a:lumMod val="75000"/>
                  </a:schemeClr>
                </a:solidFill>
              </a:rPr>
              <a:t> </a:t>
            </a:r>
            <a:r>
              <a:rPr lang="en-US" u="sng" dirty="0" smtClean="0">
                <a:solidFill>
                  <a:schemeClr val="accent1">
                    <a:lumMod val="75000"/>
                  </a:schemeClr>
                </a:solidFill>
              </a:rPr>
              <a:t>CCD data</a:t>
            </a:r>
            <a:r>
              <a:rPr lang="en-US" dirty="0" smtClean="0">
                <a:solidFill>
                  <a:schemeClr val="accent1">
                    <a:lumMod val="75000"/>
                  </a:schemeClr>
                </a:solidFill>
              </a:rPr>
              <a:t>: Unique school district number field LEAID</a:t>
            </a:r>
          </a:p>
          <a:p>
            <a:pPr>
              <a:buFont typeface="Arial" pitchFamily="34" charset="0"/>
              <a:buChar char="•"/>
            </a:pPr>
            <a:r>
              <a:rPr lang="en-US" dirty="0" smtClean="0">
                <a:solidFill>
                  <a:schemeClr val="accent1">
                    <a:lumMod val="75000"/>
                  </a:schemeClr>
                </a:solidFill>
              </a:rPr>
              <a:t> </a:t>
            </a:r>
            <a:r>
              <a:rPr lang="en-US" u="sng" dirty="0" smtClean="0">
                <a:solidFill>
                  <a:schemeClr val="accent1">
                    <a:lumMod val="75000"/>
                  </a:schemeClr>
                </a:solidFill>
              </a:rPr>
              <a:t>School attendance boundary data</a:t>
            </a:r>
            <a:r>
              <a:rPr lang="en-US" dirty="0" smtClean="0">
                <a:solidFill>
                  <a:schemeClr val="accent1">
                    <a:lumMod val="75000"/>
                  </a:schemeClr>
                </a:solidFill>
              </a:rPr>
              <a:t>: Unique school district number field SDNUM</a:t>
            </a:r>
          </a:p>
          <a:p>
            <a:r>
              <a:rPr lang="en-US" dirty="0" smtClean="0">
                <a:solidFill>
                  <a:schemeClr val="accent1">
                    <a:lumMod val="75000"/>
                  </a:schemeClr>
                </a:solidFill>
              </a:rPr>
              <a:t>** Match SDNUM numbers with LEAID numbers. </a:t>
            </a:r>
          </a:p>
        </p:txBody>
      </p:sp>
      <p:sp>
        <p:nvSpPr>
          <p:cNvPr id="15" name="Rectangle 14"/>
          <p:cNvSpPr/>
          <p:nvPr/>
        </p:nvSpPr>
        <p:spPr>
          <a:xfrm>
            <a:off x="609600" y="2743200"/>
            <a:ext cx="2209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School attendance boundaries</a:t>
            </a:r>
            <a:endParaRPr lang="en-US" dirty="0"/>
          </a:p>
        </p:txBody>
      </p:sp>
      <p:sp>
        <p:nvSpPr>
          <p:cNvPr id="16" name="Rectangle 15"/>
          <p:cNvSpPr/>
          <p:nvPr/>
        </p:nvSpPr>
        <p:spPr>
          <a:xfrm>
            <a:off x="4038600" y="2762250"/>
            <a:ext cx="1219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School districts dataset</a:t>
            </a:r>
            <a:endParaRPr lang="en-US" dirty="0"/>
          </a:p>
        </p:txBody>
      </p:sp>
      <p:sp>
        <p:nvSpPr>
          <p:cNvPr id="18" name="TextBox 17"/>
          <p:cNvSpPr txBox="1"/>
          <p:nvPr/>
        </p:nvSpPr>
        <p:spPr>
          <a:xfrm>
            <a:off x="2743200" y="2990850"/>
            <a:ext cx="1371600" cy="338554"/>
          </a:xfrm>
          <a:prstGeom prst="rect">
            <a:avLst/>
          </a:prstGeom>
          <a:noFill/>
        </p:spPr>
        <p:txBody>
          <a:bodyPr wrap="square" rtlCol="0">
            <a:spAutoFit/>
          </a:bodyPr>
          <a:lstStyle/>
          <a:p>
            <a:r>
              <a:rPr lang="en-US" sz="1600" dirty="0" smtClean="0"/>
              <a:t>    Dissolve</a:t>
            </a:r>
            <a:endParaRPr lang="en-US" sz="1600" dirty="0"/>
          </a:p>
        </p:txBody>
      </p:sp>
      <p:cxnSp>
        <p:nvCxnSpPr>
          <p:cNvPr id="22" name="Straight Arrow Connector 21"/>
          <p:cNvCxnSpPr/>
          <p:nvPr/>
        </p:nvCxnSpPr>
        <p:spPr>
          <a:xfrm>
            <a:off x="2819400" y="3276600"/>
            <a:ext cx="12192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895600" y="3276600"/>
            <a:ext cx="1143000" cy="461665"/>
          </a:xfrm>
          <a:prstGeom prst="rect">
            <a:avLst/>
          </a:prstGeom>
          <a:noFill/>
        </p:spPr>
        <p:txBody>
          <a:bodyPr wrap="square" rtlCol="0">
            <a:spAutoFit/>
          </a:bodyPr>
          <a:lstStyle/>
          <a:p>
            <a:r>
              <a:rPr lang="en-US" sz="1200" dirty="0" smtClean="0"/>
              <a:t>SDNUM </a:t>
            </a:r>
          </a:p>
          <a:p>
            <a:r>
              <a:rPr lang="en-US" sz="1200" dirty="0" smtClean="0"/>
              <a:t>(Dissolve field)</a:t>
            </a:r>
            <a:endParaRPr lang="en-US" sz="1200" dirty="0"/>
          </a:p>
        </p:txBody>
      </p:sp>
      <p:cxnSp>
        <p:nvCxnSpPr>
          <p:cNvPr id="25" name="Straight Connector 24"/>
          <p:cNvCxnSpPr/>
          <p:nvPr/>
        </p:nvCxnSpPr>
        <p:spPr>
          <a:xfrm>
            <a:off x="5257800" y="3095625"/>
            <a:ext cx="1447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257800" y="2804696"/>
            <a:ext cx="1371600" cy="338554"/>
          </a:xfrm>
          <a:prstGeom prst="rect">
            <a:avLst/>
          </a:prstGeom>
          <a:noFill/>
        </p:spPr>
        <p:txBody>
          <a:bodyPr wrap="square" rtlCol="0">
            <a:spAutoFit/>
          </a:bodyPr>
          <a:lstStyle/>
          <a:p>
            <a:r>
              <a:rPr lang="en-US" sz="1600" dirty="0" smtClean="0"/>
              <a:t>Tabular Join</a:t>
            </a:r>
            <a:endParaRPr lang="en-US" sz="1600" dirty="0"/>
          </a:p>
        </p:txBody>
      </p:sp>
      <p:sp>
        <p:nvSpPr>
          <p:cNvPr id="27" name="TextBox 26"/>
          <p:cNvSpPr txBox="1"/>
          <p:nvPr/>
        </p:nvSpPr>
        <p:spPr>
          <a:xfrm>
            <a:off x="5225142" y="3048000"/>
            <a:ext cx="1524000" cy="646331"/>
          </a:xfrm>
          <a:prstGeom prst="rect">
            <a:avLst/>
          </a:prstGeom>
          <a:noFill/>
        </p:spPr>
        <p:txBody>
          <a:bodyPr wrap="square" rtlCol="0">
            <a:spAutoFit/>
          </a:bodyPr>
          <a:lstStyle/>
          <a:p>
            <a:r>
              <a:rPr lang="en-US" sz="1200" dirty="0" err="1" smtClean="0"/>
              <a:t>SchoolDistrictName</a:t>
            </a:r>
            <a:r>
              <a:rPr lang="en-US" sz="1200" dirty="0" smtClean="0"/>
              <a:t>: SDNAME, NAME</a:t>
            </a:r>
          </a:p>
          <a:p>
            <a:r>
              <a:rPr lang="en-US" sz="1200" dirty="0" smtClean="0"/>
              <a:t>(Join field) </a:t>
            </a:r>
            <a:r>
              <a:rPr lang="en-US" sz="1200" b="1" dirty="0" smtClean="0">
                <a:solidFill>
                  <a:srgbClr val="C00000"/>
                </a:solidFill>
              </a:rPr>
              <a:t>Use Script</a:t>
            </a:r>
            <a:endParaRPr lang="en-US" sz="1200" b="1" dirty="0">
              <a:solidFill>
                <a:srgbClr val="C00000"/>
              </a:solidFill>
            </a:endParaRPr>
          </a:p>
        </p:txBody>
      </p:sp>
      <p:cxnSp>
        <p:nvCxnSpPr>
          <p:cNvPr id="31" name="Straight Arrow Connector 30"/>
          <p:cNvCxnSpPr/>
          <p:nvPr/>
        </p:nvCxnSpPr>
        <p:spPr>
          <a:xfrm rot="5400000">
            <a:off x="5539977" y="3830241"/>
            <a:ext cx="34528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4038600" y="4019550"/>
            <a:ext cx="2133600" cy="914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Export joined table, it has SDNUM and LEAID fields.</a:t>
            </a:r>
            <a:endParaRPr lang="en-US" dirty="0"/>
          </a:p>
        </p:txBody>
      </p:sp>
      <p:sp>
        <p:nvSpPr>
          <p:cNvPr id="35" name="Rectangle 34"/>
          <p:cNvSpPr/>
          <p:nvPr/>
        </p:nvSpPr>
        <p:spPr>
          <a:xfrm>
            <a:off x="7315200" y="4019550"/>
            <a:ext cx="1371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School attendance boundaries </a:t>
            </a:r>
            <a:endParaRPr lang="en-US" dirty="0"/>
          </a:p>
        </p:txBody>
      </p:sp>
      <p:sp>
        <p:nvSpPr>
          <p:cNvPr id="37" name="TextBox 36"/>
          <p:cNvSpPr txBox="1"/>
          <p:nvPr/>
        </p:nvSpPr>
        <p:spPr>
          <a:xfrm>
            <a:off x="6172200" y="4191000"/>
            <a:ext cx="1371600" cy="338554"/>
          </a:xfrm>
          <a:prstGeom prst="rect">
            <a:avLst/>
          </a:prstGeom>
          <a:noFill/>
        </p:spPr>
        <p:txBody>
          <a:bodyPr wrap="square" rtlCol="0">
            <a:spAutoFit/>
          </a:bodyPr>
          <a:lstStyle/>
          <a:p>
            <a:r>
              <a:rPr lang="en-US" sz="1600" dirty="0" smtClean="0"/>
              <a:t>Tabular Join</a:t>
            </a:r>
            <a:endParaRPr lang="en-US" sz="1600" dirty="0"/>
          </a:p>
        </p:txBody>
      </p:sp>
      <p:sp>
        <p:nvSpPr>
          <p:cNvPr id="38" name="TextBox 37"/>
          <p:cNvSpPr txBox="1"/>
          <p:nvPr/>
        </p:nvSpPr>
        <p:spPr>
          <a:xfrm>
            <a:off x="6172200" y="4472285"/>
            <a:ext cx="1219200" cy="461665"/>
          </a:xfrm>
          <a:prstGeom prst="rect">
            <a:avLst/>
          </a:prstGeom>
          <a:noFill/>
        </p:spPr>
        <p:txBody>
          <a:bodyPr wrap="square" rtlCol="0">
            <a:spAutoFit/>
          </a:bodyPr>
          <a:lstStyle/>
          <a:p>
            <a:r>
              <a:rPr lang="en-US" sz="1200" dirty="0" smtClean="0"/>
              <a:t>SDNUM </a:t>
            </a:r>
          </a:p>
          <a:p>
            <a:r>
              <a:rPr lang="en-US" sz="1200" dirty="0" smtClean="0"/>
              <a:t>(Join field)</a:t>
            </a:r>
            <a:endParaRPr lang="en-US" sz="1200" dirty="0"/>
          </a:p>
        </p:txBody>
      </p:sp>
      <p:cxnSp>
        <p:nvCxnSpPr>
          <p:cNvPr id="44" name="Straight Connector 43"/>
          <p:cNvCxnSpPr>
            <a:stCxn id="32" idx="3"/>
            <a:endCxn id="35" idx="1"/>
          </p:cNvCxnSpPr>
          <p:nvPr/>
        </p:nvCxnSpPr>
        <p:spPr>
          <a:xfrm>
            <a:off x="6172200" y="4476750"/>
            <a:ext cx="1143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5715000" y="5638800"/>
            <a:ext cx="2971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School attendance boundaries : Elem (has LEAID field)</a:t>
            </a:r>
            <a:endParaRPr lang="en-US" dirty="0"/>
          </a:p>
        </p:txBody>
      </p:sp>
      <p:cxnSp>
        <p:nvCxnSpPr>
          <p:cNvPr id="57" name="Straight Arrow Connector 56"/>
          <p:cNvCxnSpPr>
            <a:stCxn id="35" idx="2"/>
          </p:cNvCxnSpPr>
          <p:nvPr/>
        </p:nvCxnSpPr>
        <p:spPr>
          <a:xfrm rot="16200000" flipH="1">
            <a:off x="7648972" y="5285978"/>
            <a:ext cx="704850" cy="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8001000" y="5181600"/>
            <a:ext cx="762000" cy="338554"/>
          </a:xfrm>
          <a:prstGeom prst="rect">
            <a:avLst/>
          </a:prstGeom>
          <a:noFill/>
        </p:spPr>
        <p:txBody>
          <a:bodyPr wrap="square" rtlCol="0">
            <a:spAutoFit/>
          </a:bodyPr>
          <a:lstStyle/>
          <a:p>
            <a:r>
              <a:rPr lang="en-US" sz="1600" dirty="0" smtClean="0"/>
              <a:t>Export</a:t>
            </a:r>
            <a:endParaRPr lang="en-US" sz="1600" dirty="0"/>
          </a:p>
        </p:txBody>
      </p:sp>
      <p:cxnSp>
        <p:nvCxnSpPr>
          <p:cNvPr id="60" name="Straight Arrow Connector 59"/>
          <p:cNvCxnSpPr>
            <a:stCxn id="47" idx="1"/>
          </p:cNvCxnSpPr>
          <p:nvPr/>
        </p:nvCxnSpPr>
        <p:spPr>
          <a:xfrm rot="10800000" flipV="1">
            <a:off x="2133600" y="6019800"/>
            <a:ext cx="35814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609600" y="5562600"/>
            <a:ext cx="1524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CCD Data: Level 1</a:t>
            </a:r>
            <a:endParaRPr lang="en-US" dirty="0"/>
          </a:p>
        </p:txBody>
      </p:sp>
      <p:sp>
        <p:nvSpPr>
          <p:cNvPr id="63" name="TextBox 62"/>
          <p:cNvSpPr txBox="1"/>
          <p:nvPr/>
        </p:nvSpPr>
        <p:spPr>
          <a:xfrm>
            <a:off x="2438400" y="5757446"/>
            <a:ext cx="3124200" cy="338554"/>
          </a:xfrm>
          <a:prstGeom prst="rect">
            <a:avLst/>
          </a:prstGeom>
          <a:noFill/>
        </p:spPr>
        <p:txBody>
          <a:bodyPr wrap="square" rtlCol="0">
            <a:spAutoFit/>
          </a:bodyPr>
          <a:lstStyle/>
          <a:p>
            <a:r>
              <a:rPr lang="en-US" sz="1600" dirty="0" smtClean="0"/>
              <a:t>Tabular Join for elementary ~ level1 </a:t>
            </a:r>
            <a:endParaRPr lang="en-US" sz="1600" dirty="0"/>
          </a:p>
        </p:txBody>
      </p:sp>
      <p:sp>
        <p:nvSpPr>
          <p:cNvPr id="64" name="TextBox 63"/>
          <p:cNvSpPr txBox="1"/>
          <p:nvPr/>
        </p:nvSpPr>
        <p:spPr>
          <a:xfrm>
            <a:off x="2533650" y="6015335"/>
            <a:ext cx="3028950" cy="461665"/>
          </a:xfrm>
          <a:prstGeom prst="rect">
            <a:avLst/>
          </a:prstGeom>
          <a:noFill/>
        </p:spPr>
        <p:txBody>
          <a:bodyPr wrap="square" rtlCol="0">
            <a:spAutoFit/>
          </a:bodyPr>
          <a:lstStyle/>
          <a:p>
            <a:r>
              <a:rPr lang="en-US" sz="1200" dirty="0" err="1" smtClean="0"/>
              <a:t>SchoolDistrictNumber</a:t>
            </a:r>
            <a:r>
              <a:rPr lang="en-US" sz="1200" dirty="0" smtClean="0"/>
              <a:t>(LEAID)_</a:t>
            </a:r>
            <a:r>
              <a:rPr lang="en-US" sz="1200" dirty="0" err="1" smtClean="0"/>
              <a:t>SchoolName</a:t>
            </a:r>
            <a:endParaRPr lang="en-US" sz="1200" dirty="0" smtClean="0"/>
          </a:p>
          <a:p>
            <a:r>
              <a:rPr lang="en-US" sz="1200" dirty="0" smtClean="0"/>
              <a:t>(Join field) </a:t>
            </a:r>
            <a:r>
              <a:rPr lang="en-US" sz="1200" b="1" dirty="0" smtClean="0">
                <a:solidFill>
                  <a:srgbClr val="C00000"/>
                </a:solidFill>
              </a:rPr>
              <a:t>Use Script</a:t>
            </a:r>
            <a:endParaRPr lang="en-US" sz="1200" dirty="0"/>
          </a:p>
        </p:txBody>
      </p:sp>
      <p:sp>
        <p:nvSpPr>
          <p:cNvPr id="65" name="Rectangle 64"/>
          <p:cNvSpPr/>
          <p:nvPr/>
        </p:nvSpPr>
        <p:spPr>
          <a:xfrm>
            <a:off x="7543800" y="381000"/>
            <a:ext cx="1295400" cy="609600"/>
          </a:xfrm>
          <a:prstGeom prst="rect">
            <a:avLst/>
          </a:prstGeom>
          <a:noFill/>
          <a:ln w="6350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u="sng" dirty="0" smtClean="0">
                <a:solidFill>
                  <a:schemeClr val="tx1"/>
                </a:solidFill>
              </a:rPr>
              <a:t>Method 1</a:t>
            </a:r>
            <a:endParaRPr lang="en-US" b="1" u="sng" dirty="0">
              <a:solidFill>
                <a:schemeClr val="tx1"/>
              </a:solidFill>
            </a:endParaRPr>
          </a:p>
        </p:txBody>
      </p:sp>
      <p:sp>
        <p:nvSpPr>
          <p:cNvPr id="66" name="TextBox 65"/>
          <p:cNvSpPr txBox="1"/>
          <p:nvPr/>
        </p:nvSpPr>
        <p:spPr>
          <a:xfrm>
            <a:off x="5029200" y="3705225"/>
            <a:ext cx="762000" cy="338554"/>
          </a:xfrm>
          <a:prstGeom prst="rect">
            <a:avLst/>
          </a:prstGeom>
          <a:noFill/>
        </p:spPr>
        <p:txBody>
          <a:bodyPr wrap="square" rtlCol="0">
            <a:spAutoFit/>
          </a:bodyPr>
          <a:lstStyle/>
          <a:p>
            <a:r>
              <a:rPr lang="en-US" sz="1600" dirty="0" smtClean="0"/>
              <a:t>Export</a:t>
            </a:r>
            <a:endParaRPr lang="en-US" sz="1600" dirty="0"/>
          </a:p>
        </p:txBody>
      </p:sp>
      <p:sp>
        <p:nvSpPr>
          <p:cNvPr id="67" name="Rectangle 66"/>
          <p:cNvSpPr/>
          <p:nvPr/>
        </p:nvSpPr>
        <p:spPr>
          <a:xfrm>
            <a:off x="304800" y="5410200"/>
            <a:ext cx="7543800" cy="762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i="1" dirty="0" smtClean="0">
                <a:solidFill>
                  <a:schemeClr val="accent1">
                    <a:lumMod val="75000"/>
                  </a:schemeClr>
                </a:solidFill>
              </a:rPr>
              <a:t>2. Segregate </a:t>
            </a:r>
            <a:r>
              <a:rPr lang="en-US" sz="2000" b="1" i="1" dirty="0" smtClean="0">
                <a:solidFill>
                  <a:schemeClr val="accent1">
                    <a:lumMod val="75000"/>
                  </a:schemeClr>
                </a:solidFill>
              </a:rPr>
              <a:t>CCD data and School attendance boundary data by level.  Elem, Mid, High ~ Level 1, 2, 3</a:t>
            </a:r>
            <a:endParaRPr lang="en-US" sz="2000" b="1" i="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466910"/>
            <a:ext cx="1981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Census school district </a:t>
            </a:r>
            <a:r>
              <a:rPr lang="en-US" dirty="0" smtClean="0"/>
              <a:t>polygons  </a:t>
            </a:r>
            <a:r>
              <a:rPr lang="en-US" dirty="0" smtClean="0"/>
              <a:t>(has LEAID field)</a:t>
            </a:r>
            <a:endParaRPr lang="en-US" dirty="0"/>
          </a:p>
        </p:txBody>
      </p:sp>
      <p:sp>
        <p:nvSpPr>
          <p:cNvPr id="11" name="Rectangle 10"/>
          <p:cNvSpPr/>
          <p:nvPr/>
        </p:nvSpPr>
        <p:spPr>
          <a:xfrm>
            <a:off x="381000" y="457200"/>
            <a:ext cx="8077200" cy="17526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TextBox 11"/>
          <p:cNvSpPr txBox="1"/>
          <p:nvPr/>
        </p:nvSpPr>
        <p:spPr>
          <a:xfrm>
            <a:off x="152400" y="152400"/>
            <a:ext cx="7772400" cy="400110"/>
          </a:xfrm>
          <a:prstGeom prst="rect">
            <a:avLst/>
          </a:prstGeom>
          <a:noFill/>
        </p:spPr>
        <p:txBody>
          <a:bodyPr wrap="square" rtlCol="0">
            <a:spAutoFit/>
          </a:bodyPr>
          <a:lstStyle/>
          <a:p>
            <a:r>
              <a:rPr lang="en-US" sz="2000" b="1" i="1" dirty="0" smtClean="0">
                <a:solidFill>
                  <a:schemeClr val="accent1">
                    <a:lumMod val="75000"/>
                  </a:schemeClr>
                </a:solidFill>
              </a:rPr>
              <a:t>1. Formation </a:t>
            </a:r>
            <a:r>
              <a:rPr lang="en-US" sz="2000" b="1" i="1" dirty="0" smtClean="0">
                <a:solidFill>
                  <a:schemeClr val="accent1">
                    <a:lumMod val="75000"/>
                  </a:schemeClr>
                </a:solidFill>
              </a:rPr>
              <a:t>of the join field: SchoolDistrictNumber_SchoolName</a:t>
            </a:r>
            <a:endParaRPr lang="en-US" sz="2000" b="1" i="1" dirty="0">
              <a:solidFill>
                <a:schemeClr val="accent1">
                  <a:lumMod val="75000"/>
                </a:schemeClr>
              </a:solidFill>
            </a:endParaRPr>
          </a:p>
        </p:txBody>
      </p:sp>
      <p:sp>
        <p:nvSpPr>
          <p:cNvPr id="13" name="TextBox 12"/>
          <p:cNvSpPr txBox="1"/>
          <p:nvPr/>
        </p:nvSpPr>
        <p:spPr>
          <a:xfrm>
            <a:off x="304800" y="498875"/>
            <a:ext cx="8077200" cy="923330"/>
          </a:xfrm>
          <a:prstGeom prst="rect">
            <a:avLst/>
          </a:prstGeom>
          <a:noFill/>
        </p:spPr>
        <p:txBody>
          <a:bodyPr wrap="square" rtlCol="0">
            <a:spAutoFit/>
          </a:bodyPr>
          <a:lstStyle/>
          <a:p>
            <a:pPr>
              <a:buFont typeface="Arial" pitchFamily="34" charset="0"/>
              <a:buChar char="•"/>
            </a:pPr>
            <a:r>
              <a:rPr lang="en-US" dirty="0" smtClean="0">
                <a:solidFill>
                  <a:schemeClr val="accent1">
                    <a:lumMod val="75000"/>
                  </a:schemeClr>
                </a:solidFill>
              </a:rPr>
              <a:t> </a:t>
            </a:r>
            <a:r>
              <a:rPr lang="en-US" u="sng" dirty="0" smtClean="0">
                <a:solidFill>
                  <a:schemeClr val="accent1">
                    <a:lumMod val="75000"/>
                  </a:schemeClr>
                </a:solidFill>
              </a:rPr>
              <a:t>CCD data</a:t>
            </a:r>
            <a:r>
              <a:rPr lang="en-US" dirty="0" smtClean="0">
                <a:solidFill>
                  <a:schemeClr val="accent1">
                    <a:lumMod val="75000"/>
                  </a:schemeClr>
                </a:solidFill>
              </a:rPr>
              <a:t>: Unique school district number field LEAID</a:t>
            </a:r>
          </a:p>
          <a:p>
            <a:pPr>
              <a:buFont typeface="Arial" pitchFamily="34" charset="0"/>
              <a:buChar char="•"/>
            </a:pPr>
            <a:r>
              <a:rPr lang="en-US" dirty="0" smtClean="0">
                <a:solidFill>
                  <a:schemeClr val="accent1">
                    <a:lumMod val="75000"/>
                  </a:schemeClr>
                </a:solidFill>
              </a:rPr>
              <a:t> </a:t>
            </a:r>
            <a:r>
              <a:rPr lang="en-US" u="sng" dirty="0" smtClean="0">
                <a:solidFill>
                  <a:schemeClr val="accent1">
                    <a:lumMod val="75000"/>
                  </a:schemeClr>
                </a:solidFill>
              </a:rPr>
              <a:t>School attendance boundary data</a:t>
            </a:r>
            <a:r>
              <a:rPr lang="en-US" dirty="0" smtClean="0">
                <a:solidFill>
                  <a:schemeClr val="accent1">
                    <a:lumMod val="75000"/>
                  </a:schemeClr>
                </a:solidFill>
              </a:rPr>
              <a:t>: Unique school district number field SDNUM</a:t>
            </a:r>
          </a:p>
          <a:p>
            <a:r>
              <a:rPr lang="en-US" dirty="0" smtClean="0">
                <a:solidFill>
                  <a:schemeClr val="accent1">
                    <a:lumMod val="75000"/>
                  </a:schemeClr>
                </a:solidFill>
              </a:rPr>
              <a:t>** Match SDNUM numbers with LEAID numbers. </a:t>
            </a:r>
          </a:p>
        </p:txBody>
      </p:sp>
      <p:sp>
        <p:nvSpPr>
          <p:cNvPr id="15" name="Rectangle 14"/>
          <p:cNvSpPr/>
          <p:nvPr/>
        </p:nvSpPr>
        <p:spPr>
          <a:xfrm>
            <a:off x="4495800" y="2686110"/>
            <a:ext cx="22098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Census school district points (has LEAID field)</a:t>
            </a:r>
            <a:endParaRPr lang="en-US" dirty="0"/>
          </a:p>
        </p:txBody>
      </p:sp>
      <p:sp>
        <p:nvSpPr>
          <p:cNvPr id="16" name="Rectangle 15"/>
          <p:cNvSpPr/>
          <p:nvPr/>
        </p:nvSpPr>
        <p:spPr>
          <a:xfrm>
            <a:off x="381000" y="2686110"/>
            <a:ext cx="1981200" cy="1123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School attendance </a:t>
            </a:r>
            <a:r>
              <a:rPr lang="en-US" dirty="0" smtClean="0"/>
              <a:t>boundaries</a:t>
            </a:r>
            <a:endParaRPr lang="en-US" dirty="0"/>
          </a:p>
        </p:txBody>
      </p:sp>
      <p:sp>
        <p:nvSpPr>
          <p:cNvPr id="18" name="TextBox 17"/>
          <p:cNvSpPr txBox="1"/>
          <p:nvPr/>
        </p:nvSpPr>
        <p:spPr>
          <a:xfrm>
            <a:off x="2590800" y="2762310"/>
            <a:ext cx="1371600" cy="338554"/>
          </a:xfrm>
          <a:prstGeom prst="rect">
            <a:avLst/>
          </a:prstGeom>
          <a:noFill/>
        </p:spPr>
        <p:txBody>
          <a:bodyPr wrap="square" rtlCol="0">
            <a:spAutoFit/>
          </a:bodyPr>
          <a:lstStyle/>
          <a:p>
            <a:r>
              <a:rPr lang="en-US" sz="1600" dirty="0" smtClean="0"/>
              <a:t>    </a:t>
            </a:r>
            <a:r>
              <a:rPr lang="en-US" sz="1600" dirty="0" smtClean="0"/>
              <a:t>Spatial Join</a:t>
            </a:r>
            <a:endParaRPr lang="en-US" sz="1600" dirty="0"/>
          </a:p>
        </p:txBody>
      </p:sp>
      <p:cxnSp>
        <p:nvCxnSpPr>
          <p:cNvPr id="22" name="Straight Arrow Connector 21"/>
          <p:cNvCxnSpPr/>
          <p:nvPr/>
        </p:nvCxnSpPr>
        <p:spPr>
          <a:xfrm>
            <a:off x="2362200" y="3143310"/>
            <a:ext cx="21336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381000" y="4038600"/>
            <a:ext cx="3276600" cy="8382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School attendance </a:t>
            </a:r>
            <a:r>
              <a:rPr lang="en-US" dirty="0" smtClean="0"/>
              <a:t>boundaries_SJOIN_Census school district points (has LEAID) </a:t>
            </a:r>
            <a:endParaRPr lang="en-US" dirty="0"/>
          </a:p>
        </p:txBody>
      </p:sp>
      <p:cxnSp>
        <p:nvCxnSpPr>
          <p:cNvPr id="60" name="Straight Arrow Connector 59"/>
          <p:cNvCxnSpPr/>
          <p:nvPr/>
        </p:nvCxnSpPr>
        <p:spPr>
          <a:xfrm rot="10800000">
            <a:off x="2895600" y="5800728"/>
            <a:ext cx="3429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381000" y="5334000"/>
            <a:ext cx="25146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CCD </a:t>
            </a:r>
            <a:r>
              <a:rPr lang="en-US" dirty="0" smtClean="0"/>
              <a:t>Data (Level 1) with </a:t>
            </a:r>
          </a:p>
          <a:p>
            <a:pPr algn="ctr"/>
            <a:r>
              <a:rPr lang="en-US" dirty="0" smtClean="0"/>
              <a:t>LEAID_SCHOOLNAME Calculate values in new field)</a:t>
            </a:r>
            <a:endParaRPr lang="en-US" dirty="0"/>
          </a:p>
        </p:txBody>
      </p:sp>
      <p:sp>
        <p:nvSpPr>
          <p:cNvPr id="63" name="TextBox 62"/>
          <p:cNvSpPr txBox="1"/>
          <p:nvPr/>
        </p:nvSpPr>
        <p:spPr>
          <a:xfrm>
            <a:off x="3200400" y="5528846"/>
            <a:ext cx="3124200" cy="338554"/>
          </a:xfrm>
          <a:prstGeom prst="rect">
            <a:avLst/>
          </a:prstGeom>
          <a:noFill/>
        </p:spPr>
        <p:txBody>
          <a:bodyPr wrap="square" rtlCol="0">
            <a:spAutoFit/>
          </a:bodyPr>
          <a:lstStyle/>
          <a:p>
            <a:r>
              <a:rPr lang="en-US" sz="1600" dirty="0" smtClean="0"/>
              <a:t>Tabular Join for elementary ~ level1 </a:t>
            </a:r>
            <a:endParaRPr lang="en-US" sz="1600" dirty="0"/>
          </a:p>
        </p:txBody>
      </p:sp>
      <p:sp>
        <p:nvSpPr>
          <p:cNvPr id="64" name="TextBox 63"/>
          <p:cNvSpPr txBox="1"/>
          <p:nvPr/>
        </p:nvSpPr>
        <p:spPr>
          <a:xfrm>
            <a:off x="3219450" y="5786735"/>
            <a:ext cx="3028950" cy="461665"/>
          </a:xfrm>
          <a:prstGeom prst="rect">
            <a:avLst/>
          </a:prstGeom>
          <a:noFill/>
        </p:spPr>
        <p:txBody>
          <a:bodyPr wrap="square" rtlCol="0">
            <a:spAutoFit/>
          </a:bodyPr>
          <a:lstStyle/>
          <a:p>
            <a:r>
              <a:rPr lang="en-US" sz="1200" dirty="0" err="1" smtClean="0"/>
              <a:t>SchoolDistrictNumber</a:t>
            </a:r>
            <a:r>
              <a:rPr lang="en-US" sz="1200" dirty="0" smtClean="0"/>
              <a:t>(LEAID)_</a:t>
            </a:r>
            <a:r>
              <a:rPr lang="en-US" sz="1200" dirty="0" err="1" smtClean="0"/>
              <a:t>SchoolName</a:t>
            </a:r>
            <a:endParaRPr lang="en-US" sz="1200" dirty="0" smtClean="0"/>
          </a:p>
          <a:p>
            <a:r>
              <a:rPr lang="en-US" sz="1200" dirty="0" smtClean="0"/>
              <a:t>(Join field) </a:t>
            </a:r>
            <a:r>
              <a:rPr lang="en-US" sz="1200" b="1" dirty="0" smtClean="0">
                <a:solidFill>
                  <a:srgbClr val="C00000"/>
                </a:solidFill>
              </a:rPr>
              <a:t>Use Script</a:t>
            </a:r>
            <a:endParaRPr lang="en-US" sz="1200" dirty="0"/>
          </a:p>
        </p:txBody>
      </p:sp>
      <p:sp>
        <p:nvSpPr>
          <p:cNvPr id="67" name="Rectangle 66"/>
          <p:cNvSpPr/>
          <p:nvPr/>
        </p:nvSpPr>
        <p:spPr>
          <a:xfrm>
            <a:off x="0" y="4953000"/>
            <a:ext cx="9144000" cy="6188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i="1" dirty="0" smtClean="0">
                <a:solidFill>
                  <a:schemeClr val="accent1">
                    <a:lumMod val="75000"/>
                  </a:schemeClr>
                </a:solidFill>
              </a:rPr>
              <a:t>2. Segregate </a:t>
            </a:r>
            <a:r>
              <a:rPr lang="en-US" sz="2000" b="1" i="1" dirty="0" smtClean="0">
                <a:solidFill>
                  <a:schemeClr val="accent1">
                    <a:lumMod val="75000"/>
                  </a:schemeClr>
                </a:solidFill>
              </a:rPr>
              <a:t>CCD data and School attendance boundary data by </a:t>
            </a:r>
            <a:r>
              <a:rPr lang="en-US" sz="2000" b="1" i="1" dirty="0" smtClean="0">
                <a:solidFill>
                  <a:schemeClr val="accent1">
                    <a:lumMod val="75000"/>
                  </a:schemeClr>
                </a:solidFill>
              </a:rPr>
              <a:t>level with dissolve. Elem</a:t>
            </a:r>
            <a:r>
              <a:rPr lang="en-US" sz="2000" b="1" i="1" dirty="0" smtClean="0">
                <a:solidFill>
                  <a:schemeClr val="accent1">
                    <a:lumMod val="75000"/>
                  </a:schemeClr>
                </a:solidFill>
              </a:rPr>
              <a:t>, Mid, High ~ Level 1, 2, 3</a:t>
            </a:r>
            <a:endParaRPr lang="en-US" sz="2000" b="1" i="1" dirty="0">
              <a:solidFill>
                <a:schemeClr val="accent1">
                  <a:lumMod val="75000"/>
                </a:schemeClr>
              </a:solidFill>
            </a:endParaRPr>
          </a:p>
        </p:txBody>
      </p:sp>
      <p:cxnSp>
        <p:nvCxnSpPr>
          <p:cNvPr id="40" name="Straight Arrow Connector 39"/>
          <p:cNvCxnSpPr/>
          <p:nvPr/>
        </p:nvCxnSpPr>
        <p:spPr>
          <a:xfrm>
            <a:off x="2362200" y="1924110"/>
            <a:ext cx="21336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438400" y="1466910"/>
            <a:ext cx="1981200" cy="338554"/>
          </a:xfrm>
          <a:prstGeom prst="rect">
            <a:avLst/>
          </a:prstGeom>
          <a:noFill/>
        </p:spPr>
        <p:txBody>
          <a:bodyPr wrap="square" rtlCol="0">
            <a:spAutoFit/>
          </a:bodyPr>
          <a:lstStyle/>
          <a:p>
            <a:r>
              <a:rPr lang="en-US" sz="1600" dirty="0" smtClean="0"/>
              <a:t>    </a:t>
            </a:r>
            <a:r>
              <a:rPr lang="en-US" sz="1600" dirty="0" smtClean="0"/>
              <a:t>Feature to Points</a:t>
            </a:r>
            <a:endParaRPr lang="en-US" sz="1600" dirty="0"/>
          </a:p>
        </p:txBody>
      </p:sp>
      <p:sp>
        <p:nvSpPr>
          <p:cNvPr id="43" name="Rectangle 42"/>
          <p:cNvSpPr/>
          <p:nvPr/>
        </p:nvSpPr>
        <p:spPr>
          <a:xfrm>
            <a:off x="4495800" y="1466910"/>
            <a:ext cx="1752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Census school district </a:t>
            </a:r>
            <a:r>
              <a:rPr lang="en-US" dirty="0" smtClean="0"/>
              <a:t>points </a:t>
            </a:r>
            <a:r>
              <a:rPr lang="en-US" dirty="0" smtClean="0"/>
              <a:t>(has LEAID field)</a:t>
            </a:r>
            <a:endParaRPr lang="en-US" dirty="0"/>
          </a:p>
        </p:txBody>
      </p:sp>
      <p:cxnSp>
        <p:nvCxnSpPr>
          <p:cNvPr id="50" name="Straight Arrow Connector 49"/>
          <p:cNvCxnSpPr/>
          <p:nvPr/>
        </p:nvCxnSpPr>
        <p:spPr>
          <a:xfrm rot="5400000">
            <a:off x="2513409" y="3581797"/>
            <a:ext cx="915194"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819400" y="3352800"/>
            <a:ext cx="1066800" cy="338554"/>
          </a:xfrm>
          <a:prstGeom prst="rect">
            <a:avLst/>
          </a:prstGeom>
          <a:noFill/>
        </p:spPr>
        <p:txBody>
          <a:bodyPr wrap="square" rtlCol="0">
            <a:spAutoFit/>
          </a:bodyPr>
          <a:lstStyle/>
          <a:p>
            <a:r>
              <a:rPr lang="en-US" sz="1600" dirty="0" smtClean="0"/>
              <a:t>    </a:t>
            </a:r>
            <a:r>
              <a:rPr lang="en-US" sz="1600" dirty="0" smtClean="0"/>
              <a:t>Output</a:t>
            </a:r>
            <a:endParaRPr lang="en-US" sz="1600" dirty="0"/>
          </a:p>
        </p:txBody>
      </p:sp>
      <p:cxnSp>
        <p:nvCxnSpPr>
          <p:cNvPr id="62" name="Straight Arrow Connector 61"/>
          <p:cNvCxnSpPr/>
          <p:nvPr/>
        </p:nvCxnSpPr>
        <p:spPr>
          <a:xfrm>
            <a:off x="3657600" y="4419600"/>
            <a:ext cx="28956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3629025" y="4139625"/>
            <a:ext cx="3276600" cy="830997"/>
          </a:xfrm>
          <a:prstGeom prst="rect">
            <a:avLst/>
          </a:prstGeom>
          <a:noFill/>
        </p:spPr>
        <p:txBody>
          <a:bodyPr wrap="square" rtlCol="0">
            <a:spAutoFit/>
          </a:bodyPr>
          <a:lstStyle/>
          <a:p>
            <a:r>
              <a:rPr lang="en-US" sz="1600" dirty="0" smtClean="0"/>
              <a:t>Delete </a:t>
            </a:r>
            <a:r>
              <a:rPr lang="en-US" sz="1600" dirty="0" smtClean="0"/>
              <a:t>unnecessary fields, </a:t>
            </a:r>
            <a:r>
              <a:rPr lang="en-US" sz="1600" dirty="0" smtClean="0"/>
              <a:t>Add 3 fields, calculate in it values LEAID_SCHOOLNAME(ELE)…</a:t>
            </a:r>
            <a:endParaRPr lang="en-US" sz="1600" dirty="0"/>
          </a:p>
        </p:txBody>
      </p:sp>
      <p:sp>
        <p:nvSpPr>
          <p:cNvPr id="72" name="Rectangle 71"/>
          <p:cNvSpPr/>
          <p:nvPr/>
        </p:nvSpPr>
        <p:spPr>
          <a:xfrm>
            <a:off x="6553200" y="4038600"/>
            <a:ext cx="2209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School </a:t>
            </a:r>
            <a:r>
              <a:rPr lang="en-US" dirty="0" smtClean="0"/>
              <a:t>Attendance Boundaries with LEAID_SCHOOLNAME</a:t>
            </a:r>
            <a:endParaRPr lang="en-US" dirty="0"/>
          </a:p>
        </p:txBody>
      </p:sp>
      <p:sp>
        <p:nvSpPr>
          <p:cNvPr id="75" name="Rectangle 74"/>
          <p:cNvSpPr/>
          <p:nvPr/>
        </p:nvSpPr>
        <p:spPr>
          <a:xfrm>
            <a:off x="6324600" y="5381625"/>
            <a:ext cx="2667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School </a:t>
            </a:r>
            <a:r>
              <a:rPr lang="en-US" dirty="0" smtClean="0"/>
              <a:t>Attendance Boundaries Elementary with LEAID_SCHOOLNAME</a:t>
            </a:r>
            <a:endParaRPr lang="en-US" dirty="0"/>
          </a:p>
        </p:txBody>
      </p:sp>
      <p:sp>
        <p:nvSpPr>
          <p:cNvPr id="84" name="Rectangle 83"/>
          <p:cNvSpPr/>
          <p:nvPr/>
        </p:nvSpPr>
        <p:spPr>
          <a:xfrm>
            <a:off x="7620000" y="152400"/>
            <a:ext cx="1295400" cy="609600"/>
          </a:xfrm>
          <a:prstGeom prst="rect">
            <a:avLst/>
          </a:prstGeom>
          <a:noFill/>
          <a:ln w="6350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u="sng" dirty="0" smtClean="0">
                <a:solidFill>
                  <a:schemeClr val="tx1"/>
                </a:solidFill>
              </a:rPr>
              <a:t>Method 2</a:t>
            </a:r>
            <a:endParaRPr lang="en-US" b="1" u="sng"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0"/>
            <a:ext cx="7772400" cy="400110"/>
          </a:xfrm>
          <a:prstGeom prst="rect">
            <a:avLst/>
          </a:prstGeom>
          <a:noFill/>
        </p:spPr>
        <p:txBody>
          <a:bodyPr wrap="square" rtlCol="0">
            <a:spAutoFit/>
          </a:bodyPr>
          <a:lstStyle/>
          <a:p>
            <a:r>
              <a:rPr lang="en-US" sz="2000" b="1" i="1" dirty="0" smtClean="0">
                <a:solidFill>
                  <a:schemeClr val="accent1">
                    <a:lumMod val="75000"/>
                  </a:schemeClr>
                </a:solidFill>
              </a:rPr>
              <a:t>3. Processing of the records that didn’t get joined in the tabular join</a:t>
            </a:r>
            <a:endParaRPr lang="en-US" sz="2000" b="1" i="1" dirty="0">
              <a:solidFill>
                <a:schemeClr val="accent1">
                  <a:lumMod val="75000"/>
                </a:schemeClr>
              </a:solidFill>
            </a:endParaRPr>
          </a:p>
        </p:txBody>
      </p:sp>
      <p:cxnSp>
        <p:nvCxnSpPr>
          <p:cNvPr id="3" name="Straight Arrow Connector 2"/>
          <p:cNvCxnSpPr/>
          <p:nvPr/>
        </p:nvCxnSpPr>
        <p:spPr>
          <a:xfrm rot="10800000">
            <a:off x="2895600" y="1457328"/>
            <a:ext cx="3429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81000" y="990600"/>
            <a:ext cx="25146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CCD </a:t>
            </a:r>
            <a:r>
              <a:rPr lang="en-US" dirty="0" smtClean="0"/>
              <a:t>Data (Level 1) with </a:t>
            </a:r>
          </a:p>
          <a:p>
            <a:pPr algn="ctr"/>
            <a:r>
              <a:rPr lang="en-US" dirty="0" smtClean="0"/>
              <a:t>LEAID_SCHOOLNAME Calculate values in new field)</a:t>
            </a:r>
            <a:endParaRPr lang="en-US" dirty="0"/>
          </a:p>
        </p:txBody>
      </p:sp>
      <p:sp>
        <p:nvSpPr>
          <p:cNvPr id="5" name="TextBox 4"/>
          <p:cNvSpPr txBox="1"/>
          <p:nvPr/>
        </p:nvSpPr>
        <p:spPr>
          <a:xfrm>
            <a:off x="3200400" y="1185446"/>
            <a:ext cx="3124200" cy="338554"/>
          </a:xfrm>
          <a:prstGeom prst="rect">
            <a:avLst/>
          </a:prstGeom>
          <a:noFill/>
        </p:spPr>
        <p:txBody>
          <a:bodyPr wrap="square" rtlCol="0">
            <a:spAutoFit/>
          </a:bodyPr>
          <a:lstStyle/>
          <a:p>
            <a:r>
              <a:rPr lang="en-US" sz="1600" dirty="0" smtClean="0"/>
              <a:t>Tabular Join for elementary ~ level1 </a:t>
            </a:r>
            <a:endParaRPr lang="en-US" sz="1600" dirty="0"/>
          </a:p>
        </p:txBody>
      </p:sp>
      <p:sp>
        <p:nvSpPr>
          <p:cNvPr id="6" name="TextBox 5"/>
          <p:cNvSpPr txBox="1"/>
          <p:nvPr/>
        </p:nvSpPr>
        <p:spPr>
          <a:xfrm>
            <a:off x="3219450" y="1443335"/>
            <a:ext cx="3028950" cy="461665"/>
          </a:xfrm>
          <a:prstGeom prst="rect">
            <a:avLst/>
          </a:prstGeom>
          <a:noFill/>
        </p:spPr>
        <p:txBody>
          <a:bodyPr wrap="square" rtlCol="0">
            <a:spAutoFit/>
          </a:bodyPr>
          <a:lstStyle/>
          <a:p>
            <a:r>
              <a:rPr lang="en-US" sz="1200" dirty="0" err="1" smtClean="0"/>
              <a:t>SchoolDistrictNumber</a:t>
            </a:r>
            <a:r>
              <a:rPr lang="en-US" sz="1200" dirty="0" smtClean="0"/>
              <a:t>(LEAID)_</a:t>
            </a:r>
            <a:r>
              <a:rPr lang="en-US" sz="1200" dirty="0" err="1" smtClean="0"/>
              <a:t>SchoolName</a:t>
            </a:r>
            <a:endParaRPr lang="en-US" sz="1200" dirty="0" smtClean="0"/>
          </a:p>
          <a:p>
            <a:r>
              <a:rPr lang="en-US" sz="1200" dirty="0" smtClean="0"/>
              <a:t>(Join field) </a:t>
            </a:r>
            <a:r>
              <a:rPr lang="en-US" sz="1200" b="1" dirty="0" smtClean="0">
                <a:solidFill>
                  <a:srgbClr val="C00000"/>
                </a:solidFill>
              </a:rPr>
              <a:t>Use Script</a:t>
            </a:r>
            <a:endParaRPr lang="en-US" sz="1200" dirty="0"/>
          </a:p>
        </p:txBody>
      </p:sp>
      <p:sp>
        <p:nvSpPr>
          <p:cNvPr id="7" name="Rectangle 6"/>
          <p:cNvSpPr/>
          <p:nvPr/>
        </p:nvSpPr>
        <p:spPr>
          <a:xfrm>
            <a:off x="0" y="609600"/>
            <a:ext cx="9144000" cy="6188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i="1" dirty="0" smtClean="0">
                <a:solidFill>
                  <a:schemeClr val="accent1">
                    <a:lumMod val="75000"/>
                  </a:schemeClr>
                </a:solidFill>
              </a:rPr>
              <a:t>2. Segregate </a:t>
            </a:r>
            <a:r>
              <a:rPr lang="en-US" sz="2000" b="1" i="1" dirty="0" smtClean="0">
                <a:solidFill>
                  <a:schemeClr val="accent1">
                    <a:lumMod val="75000"/>
                  </a:schemeClr>
                </a:solidFill>
              </a:rPr>
              <a:t>CCD data and School attendance boundary data by </a:t>
            </a:r>
            <a:r>
              <a:rPr lang="en-US" sz="2000" b="1" i="1" dirty="0" smtClean="0">
                <a:solidFill>
                  <a:schemeClr val="accent1">
                    <a:lumMod val="75000"/>
                  </a:schemeClr>
                </a:solidFill>
              </a:rPr>
              <a:t>level with dissolve. Elem</a:t>
            </a:r>
            <a:r>
              <a:rPr lang="en-US" sz="2000" b="1" i="1" dirty="0" smtClean="0">
                <a:solidFill>
                  <a:schemeClr val="accent1">
                    <a:lumMod val="75000"/>
                  </a:schemeClr>
                </a:solidFill>
              </a:rPr>
              <a:t>, Mid, High ~ Level 1, 2, 3</a:t>
            </a:r>
            <a:endParaRPr lang="en-US" sz="2000" b="1" i="1" dirty="0">
              <a:solidFill>
                <a:schemeClr val="accent1">
                  <a:lumMod val="75000"/>
                </a:schemeClr>
              </a:solidFill>
            </a:endParaRPr>
          </a:p>
        </p:txBody>
      </p:sp>
      <p:sp>
        <p:nvSpPr>
          <p:cNvPr id="8" name="Rectangle 7"/>
          <p:cNvSpPr/>
          <p:nvPr/>
        </p:nvSpPr>
        <p:spPr>
          <a:xfrm>
            <a:off x="6324600" y="1038225"/>
            <a:ext cx="2667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School </a:t>
            </a:r>
            <a:r>
              <a:rPr lang="en-US" dirty="0" smtClean="0"/>
              <a:t>Attendance Boundaries Elementary with LEAID_SCHOOLNAME</a:t>
            </a:r>
            <a:endParaRPr lang="en-US" dirty="0"/>
          </a:p>
        </p:txBody>
      </p:sp>
      <p:sp>
        <p:nvSpPr>
          <p:cNvPr id="9" name="Rectangle 8"/>
          <p:cNvSpPr/>
          <p:nvPr/>
        </p:nvSpPr>
        <p:spPr>
          <a:xfrm>
            <a:off x="3200400" y="2133600"/>
            <a:ext cx="3276600" cy="8382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CCD dataset with tabular join from school attendance boundaries</a:t>
            </a:r>
            <a:endParaRPr lang="en-US" dirty="0"/>
          </a:p>
        </p:txBody>
      </p:sp>
      <p:cxnSp>
        <p:nvCxnSpPr>
          <p:cNvPr id="10" name="Straight Arrow Connector 9"/>
          <p:cNvCxnSpPr/>
          <p:nvPr/>
        </p:nvCxnSpPr>
        <p:spPr>
          <a:xfrm rot="5400000">
            <a:off x="4496594" y="1905000"/>
            <a:ext cx="456406" cy="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895600" y="1828800"/>
            <a:ext cx="1905000" cy="338554"/>
          </a:xfrm>
          <a:prstGeom prst="rect">
            <a:avLst/>
          </a:prstGeom>
          <a:noFill/>
        </p:spPr>
        <p:txBody>
          <a:bodyPr wrap="square" rtlCol="0">
            <a:spAutoFit/>
          </a:bodyPr>
          <a:lstStyle/>
          <a:p>
            <a:r>
              <a:rPr lang="en-US" sz="1600" dirty="0" smtClean="0"/>
              <a:t>    </a:t>
            </a:r>
            <a:r>
              <a:rPr lang="en-US" sz="1600" dirty="0" smtClean="0"/>
              <a:t>Export all records</a:t>
            </a:r>
            <a:endParaRPr lang="en-US" sz="1600" dirty="0"/>
          </a:p>
        </p:txBody>
      </p:sp>
      <p:sp>
        <p:nvSpPr>
          <p:cNvPr id="15" name="Rectangle 14"/>
          <p:cNvSpPr/>
          <p:nvPr/>
        </p:nvSpPr>
        <p:spPr>
          <a:xfrm>
            <a:off x="381000" y="3505140"/>
            <a:ext cx="3352800" cy="8382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CCD dataset with tabular join from school attendance boundaries</a:t>
            </a:r>
            <a:endParaRPr lang="en-US" dirty="0"/>
          </a:p>
        </p:txBody>
      </p:sp>
      <p:cxnSp>
        <p:nvCxnSpPr>
          <p:cNvPr id="16" name="Straight Arrow Connector 15"/>
          <p:cNvCxnSpPr>
            <a:endCxn id="18" idx="1"/>
          </p:cNvCxnSpPr>
          <p:nvPr/>
        </p:nvCxnSpPr>
        <p:spPr>
          <a:xfrm>
            <a:off x="3733800" y="3962400"/>
            <a:ext cx="27432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810000" y="3505200"/>
            <a:ext cx="2743200" cy="338554"/>
          </a:xfrm>
          <a:prstGeom prst="rect">
            <a:avLst/>
          </a:prstGeom>
          <a:noFill/>
        </p:spPr>
        <p:txBody>
          <a:bodyPr wrap="square" rtlCol="0">
            <a:spAutoFit/>
          </a:bodyPr>
          <a:lstStyle/>
          <a:p>
            <a:r>
              <a:rPr lang="en-US" sz="1600" dirty="0" smtClean="0"/>
              <a:t>Export records with no join</a:t>
            </a:r>
            <a:endParaRPr lang="en-US" sz="1600" dirty="0"/>
          </a:p>
        </p:txBody>
      </p:sp>
      <p:sp>
        <p:nvSpPr>
          <p:cNvPr id="18" name="Rectangle 17"/>
          <p:cNvSpPr/>
          <p:nvPr/>
        </p:nvSpPr>
        <p:spPr>
          <a:xfrm>
            <a:off x="6477000" y="3505200"/>
            <a:ext cx="1752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CCD dataset with no join records only</a:t>
            </a:r>
            <a:endParaRPr lang="en-US" dirty="0"/>
          </a:p>
        </p:txBody>
      </p:sp>
      <p:sp>
        <p:nvSpPr>
          <p:cNvPr id="20" name="Rectangle 19"/>
          <p:cNvSpPr/>
          <p:nvPr/>
        </p:nvSpPr>
        <p:spPr>
          <a:xfrm>
            <a:off x="381000" y="4572000"/>
            <a:ext cx="1752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CCD dataset with no join records only</a:t>
            </a:r>
            <a:endParaRPr lang="en-US" dirty="0"/>
          </a:p>
        </p:txBody>
      </p:sp>
      <p:cxnSp>
        <p:nvCxnSpPr>
          <p:cNvPr id="22" name="Straight Arrow Connector 21"/>
          <p:cNvCxnSpPr/>
          <p:nvPr/>
        </p:nvCxnSpPr>
        <p:spPr>
          <a:xfrm>
            <a:off x="2133600" y="5105400"/>
            <a:ext cx="12192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209800" y="4648200"/>
            <a:ext cx="2743200" cy="338554"/>
          </a:xfrm>
          <a:prstGeom prst="rect">
            <a:avLst/>
          </a:prstGeom>
          <a:noFill/>
        </p:spPr>
        <p:txBody>
          <a:bodyPr wrap="square" rtlCol="0">
            <a:spAutoFit/>
          </a:bodyPr>
          <a:lstStyle/>
          <a:p>
            <a:r>
              <a:rPr lang="en-US" sz="1600" dirty="0" smtClean="0"/>
              <a:t>Spatial join</a:t>
            </a:r>
            <a:endParaRPr lang="en-US" sz="1600" dirty="0"/>
          </a:p>
        </p:txBody>
      </p:sp>
      <p:sp>
        <p:nvSpPr>
          <p:cNvPr id="24" name="Rectangle 23"/>
          <p:cNvSpPr/>
          <p:nvPr/>
        </p:nvSpPr>
        <p:spPr>
          <a:xfrm>
            <a:off x="3352800" y="4648200"/>
            <a:ext cx="2209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School attendance boundary dataset</a:t>
            </a:r>
            <a:endParaRPr lang="en-US" dirty="0"/>
          </a:p>
        </p:txBody>
      </p:sp>
      <p:sp>
        <p:nvSpPr>
          <p:cNvPr id="27" name="Rectangle 26"/>
          <p:cNvSpPr/>
          <p:nvPr/>
        </p:nvSpPr>
        <p:spPr>
          <a:xfrm>
            <a:off x="381000" y="5715000"/>
            <a:ext cx="1905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School attendance boundary </a:t>
            </a:r>
            <a:r>
              <a:rPr lang="en-US" dirty="0" smtClean="0"/>
              <a:t>dataset</a:t>
            </a:r>
            <a:endParaRPr lang="en-US" dirty="0" smtClean="0"/>
          </a:p>
        </p:txBody>
      </p:sp>
      <p:cxnSp>
        <p:nvCxnSpPr>
          <p:cNvPr id="28" name="Straight Arrow Connector 27"/>
          <p:cNvCxnSpPr/>
          <p:nvPr/>
        </p:nvCxnSpPr>
        <p:spPr>
          <a:xfrm>
            <a:off x="2286000" y="6248400"/>
            <a:ext cx="10668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209800" y="5791200"/>
            <a:ext cx="2743200" cy="338554"/>
          </a:xfrm>
          <a:prstGeom prst="rect">
            <a:avLst/>
          </a:prstGeom>
          <a:noFill/>
        </p:spPr>
        <p:txBody>
          <a:bodyPr wrap="square" rtlCol="0">
            <a:spAutoFit/>
          </a:bodyPr>
          <a:lstStyle/>
          <a:p>
            <a:r>
              <a:rPr lang="en-US" sz="1600" dirty="0" smtClean="0"/>
              <a:t>Spatial join</a:t>
            </a:r>
            <a:endParaRPr lang="en-US" sz="1600" dirty="0"/>
          </a:p>
        </p:txBody>
      </p:sp>
      <p:sp>
        <p:nvSpPr>
          <p:cNvPr id="30" name="Rectangle 29"/>
          <p:cNvSpPr/>
          <p:nvPr/>
        </p:nvSpPr>
        <p:spPr>
          <a:xfrm>
            <a:off x="3352800" y="5791200"/>
            <a:ext cx="2209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CCD dataset with no join records only</a:t>
            </a:r>
            <a:endParaRPr lang="en-US" dirty="0"/>
          </a:p>
        </p:txBody>
      </p:sp>
      <p:sp>
        <p:nvSpPr>
          <p:cNvPr id="34" name="TextBox 33"/>
          <p:cNvSpPr txBox="1"/>
          <p:nvPr/>
        </p:nvSpPr>
        <p:spPr>
          <a:xfrm>
            <a:off x="5943600" y="4648200"/>
            <a:ext cx="2895600" cy="2031325"/>
          </a:xfrm>
          <a:prstGeom prst="rect">
            <a:avLst/>
          </a:prstGeom>
          <a:noFill/>
        </p:spPr>
        <p:txBody>
          <a:bodyPr wrap="square" rtlCol="0">
            <a:spAutoFit/>
          </a:bodyPr>
          <a:lstStyle/>
          <a:p>
            <a:r>
              <a:rPr lang="en-US" dirty="0" smtClean="0"/>
              <a:t>Spatial joins conducted both ways, let us examine join count values </a:t>
            </a:r>
            <a:r>
              <a:rPr lang="en-US" dirty="0" err="1" smtClean="0"/>
              <a:t>wrt</a:t>
            </a:r>
            <a:r>
              <a:rPr lang="en-US" dirty="0" smtClean="0"/>
              <a:t> each dataset, and overlaying one on top of another helps identify incorrect (join count 0 or more than 1) joins.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Field Calculator </a:t>
            </a:r>
            <a:endParaRPr lang="en-US" b="1" dirty="0"/>
          </a:p>
        </p:txBody>
      </p:sp>
      <p:pic>
        <p:nvPicPr>
          <p:cNvPr id="3" name="Picture 2"/>
          <p:cNvPicPr/>
          <p:nvPr/>
        </p:nvPicPr>
        <p:blipFill>
          <a:blip r:embed="rId2" cstate="print"/>
          <a:srcRect/>
          <a:stretch>
            <a:fillRect/>
          </a:stretch>
        </p:blipFill>
        <p:spPr bwMode="auto">
          <a:xfrm>
            <a:off x="685800" y="1752600"/>
            <a:ext cx="4246684" cy="4114800"/>
          </a:xfrm>
          <a:prstGeom prst="rect">
            <a:avLst/>
          </a:prstGeom>
          <a:noFill/>
          <a:ln w="9525">
            <a:noFill/>
            <a:miter lim="800000"/>
            <a:headEnd/>
            <a:tailEnd/>
          </a:ln>
        </p:spPr>
      </p:pic>
      <p:sp>
        <p:nvSpPr>
          <p:cNvPr id="4" name="TextBox 3"/>
          <p:cNvSpPr txBox="1"/>
          <p:nvPr/>
        </p:nvSpPr>
        <p:spPr>
          <a:xfrm>
            <a:off x="5257800" y="3761601"/>
            <a:ext cx="3733800" cy="276999"/>
          </a:xfrm>
          <a:prstGeom prst="rect">
            <a:avLst/>
          </a:prstGeom>
          <a:noFill/>
        </p:spPr>
        <p:txBody>
          <a:bodyPr wrap="square" rtlCol="0">
            <a:spAutoFit/>
          </a:bodyPr>
          <a:lstStyle/>
          <a:p>
            <a:r>
              <a:rPr lang="en-US" sz="1200" dirty="0" smtClean="0"/>
              <a:t>Select “Advanced”</a:t>
            </a:r>
            <a:endParaRPr lang="en-US" sz="1200" dirty="0"/>
          </a:p>
        </p:txBody>
      </p:sp>
      <p:cxnSp>
        <p:nvCxnSpPr>
          <p:cNvPr id="8" name="Straight Arrow Connector 7"/>
          <p:cNvCxnSpPr/>
          <p:nvPr/>
        </p:nvCxnSpPr>
        <p:spPr>
          <a:xfrm rot="10800000">
            <a:off x="3810000" y="3921368"/>
            <a:ext cx="15240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4639408" y="4437184"/>
            <a:ext cx="694592"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a:off x="1524000" y="5181600"/>
            <a:ext cx="38100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a:off x="4572000" y="5451232"/>
            <a:ext cx="7620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a:off x="4648202" y="4208584"/>
            <a:ext cx="685799"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272464" y="4064969"/>
            <a:ext cx="3733800" cy="276999"/>
          </a:xfrm>
          <a:prstGeom prst="rect">
            <a:avLst/>
          </a:prstGeom>
          <a:noFill/>
        </p:spPr>
        <p:txBody>
          <a:bodyPr wrap="square" rtlCol="0">
            <a:spAutoFit/>
          </a:bodyPr>
          <a:lstStyle/>
          <a:p>
            <a:r>
              <a:rPr lang="en-US" sz="1200" dirty="0" smtClean="0"/>
              <a:t>Select “Load” and open appropriate expression file (*.cal)</a:t>
            </a:r>
            <a:endParaRPr lang="en-US" sz="1200" dirty="0"/>
          </a:p>
        </p:txBody>
      </p:sp>
      <p:sp>
        <p:nvSpPr>
          <p:cNvPr id="21" name="TextBox 20"/>
          <p:cNvSpPr txBox="1"/>
          <p:nvPr/>
        </p:nvSpPr>
        <p:spPr>
          <a:xfrm>
            <a:off x="5269528" y="4284784"/>
            <a:ext cx="3733800" cy="461665"/>
          </a:xfrm>
          <a:prstGeom prst="rect">
            <a:avLst/>
          </a:prstGeom>
          <a:noFill/>
        </p:spPr>
        <p:txBody>
          <a:bodyPr wrap="square" rtlCol="0">
            <a:spAutoFit/>
          </a:bodyPr>
          <a:lstStyle/>
          <a:p>
            <a:r>
              <a:rPr lang="en-US" sz="1200" dirty="0" smtClean="0"/>
              <a:t>Select “Save”, and save the expression for future reference</a:t>
            </a:r>
            <a:endParaRPr lang="en-US" sz="1200" dirty="0"/>
          </a:p>
        </p:txBody>
      </p:sp>
      <p:sp>
        <p:nvSpPr>
          <p:cNvPr id="22" name="TextBox 21"/>
          <p:cNvSpPr txBox="1"/>
          <p:nvPr/>
        </p:nvSpPr>
        <p:spPr>
          <a:xfrm>
            <a:off x="5260736" y="5040920"/>
            <a:ext cx="3733800" cy="276999"/>
          </a:xfrm>
          <a:prstGeom prst="rect">
            <a:avLst/>
          </a:prstGeom>
          <a:noFill/>
        </p:spPr>
        <p:txBody>
          <a:bodyPr wrap="square" rtlCol="0">
            <a:spAutoFit/>
          </a:bodyPr>
          <a:lstStyle/>
          <a:p>
            <a:r>
              <a:rPr lang="en-US" sz="1200" dirty="0" smtClean="0"/>
              <a:t>Put the output variable name in this box.</a:t>
            </a:r>
            <a:endParaRPr lang="en-US" sz="1200" dirty="0"/>
          </a:p>
        </p:txBody>
      </p:sp>
      <p:sp>
        <p:nvSpPr>
          <p:cNvPr id="23" name="TextBox 22"/>
          <p:cNvSpPr txBox="1"/>
          <p:nvPr/>
        </p:nvSpPr>
        <p:spPr>
          <a:xfrm>
            <a:off x="5260736" y="5297321"/>
            <a:ext cx="3733800" cy="276999"/>
          </a:xfrm>
          <a:prstGeom prst="rect">
            <a:avLst/>
          </a:prstGeom>
          <a:noFill/>
        </p:spPr>
        <p:txBody>
          <a:bodyPr wrap="square" rtlCol="0">
            <a:spAutoFit/>
          </a:bodyPr>
          <a:lstStyle/>
          <a:p>
            <a:r>
              <a:rPr lang="en-US" sz="1200" dirty="0" smtClean="0"/>
              <a:t>Select “OK” to execute the field calculation command.</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smtClean="0"/>
              <a:t>Description of a VBA script</a:t>
            </a:r>
            <a:endParaRPr lang="en-US" sz="4000" dirty="0"/>
          </a:p>
        </p:txBody>
      </p:sp>
      <p:sp>
        <p:nvSpPr>
          <p:cNvPr id="4" name="TextBox 3"/>
          <p:cNvSpPr txBox="1"/>
          <p:nvPr/>
        </p:nvSpPr>
        <p:spPr>
          <a:xfrm>
            <a:off x="5181600" y="1752600"/>
            <a:ext cx="3200400" cy="369332"/>
          </a:xfrm>
          <a:prstGeom prst="rect">
            <a:avLst/>
          </a:prstGeom>
          <a:noFill/>
        </p:spPr>
        <p:txBody>
          <a:bodyPr wrap="square" rtlCol="0">
            <a:spAutoFit/>
          </a:bodyPr>
          <a:lstStyle/>
          <a:p>
            <a:endParaRPr lang="en-US"/>
          </a:p>
        </p:txBody>
      </p:sp>
      <p:sp>
        <p:nvSpPr>
          <p:cNvPr id="5" name="Rectangle 4"/>
          <p:cNvSpPr/>
          <p:nvPr/>
        </p:nvSpPr>
        <p:spPr>
          <a:xfrm>
            <a:off x="442552" y="1676400"/>
            <a:ext cx="4114800" cy="323165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200" dirty="0" smtClean="0"/>
              <a:t>dim </a:t>
            </a:r>
            <a:r>
              <a:rPr lang="en-US" sz="1200" dirty="0" err="1" smtClean="0"/>
              <a:t>curName</a:t>
            </a:r>
            <a:r>
              <a:rPr lang="en-US" sz="1200" dirty="0" smtClean="0"/>
              <a:t> as string</a:t>
            </a:r>
          </a:p>
          <a:p>
            <a:r>
              <a:rPr lang="en-US" sz="1200" dirty="0" err="1" smtClean="0"/>
              <a:t>curName</a:t>
            </a:r>
            <a:r>
              <a:rPr lang="en-US" sz="1200" dirty="0" smtClean="0"/>
              <a:t> = </a:t>
            </a:r>
            <a:r>
              <a:rPr lang="en-US" sz="1200" dirty="0" err="1" smtClean="0"/>
              <a:t>strConv</a:t>
            </a:r>
            <a:r>
              <a:rPr lang="en-US" sz="1200" dirty="0" smtClean="0"/>
              <a:t>([NAME], </a:t>
            </a:r>
            <a:r>
              <a:rPr lang="en-US" sz="1200" dirty="0" err="1" smtClean="0"/>
              <a:t>vbUpperCase</a:t>
            </a:r>
            <a:r>
              <a:rPr lang="en-US" sz="1200" dirty="0" smtClean="0"/>
              <a:t>)</a:t>
            </a:r>
          </a:p>
          <a:p>
            <a:r>
              <a:rPr lang="en-US" sz="1200" dirty="0" smtClean="0"/>
              <a:t>dim </a:t>
            </a:r>
            <a:r>
              <a:rPr lang="en-US" sz="1200" dirty="0" err="1" smtClean="0"/>
              <a:t>newName</a:t>
            </a:r>
            <a:r>
              <a:rPr lang="en-US" sz="1200" dirty="0" smtClean="0"/>
              <a:t> as string</a:t>
            </a:r>
          </a:p>
          <a:p>
            <a:r>
              <a:rPr lang="en-US" sz="1200" dirty="0" err="1" smtClean="0"/>
              <a:t>newName</a:t>
            </a:r>
            <a:r>
              <a:rPr lang="en-US" sz="1200" dirty="0" smtClean="0"/>
              <a:t> = replace (</a:t>
            </a:r>
            <a:r>
              <a:rPr lang="en-US" sz="1200" dirty="0" err="1" smtClean="0"/>
              <a:t>curName</a:t>
            </a:r>
            <a:r>
              <a:rPr lang="en-US" sz="1200" dirty="0" smtClean="0"/>
              <a:t>, "PUBLIC SCHOOL DISTRICT", "")</a:t>
            </a:r>
          </a:p>
          <a:p>
            <a:r>
              <a:rPr lang="en-US" sz="1200" dirty="0" err="1" smtClean="0"/>
              <a:t>curName</a:t>
            </a:r>
            <a:r>
              <a:rPr lang="en-US" sz="1200" dirty="0" smtClean="0"/>
              <a:t> = </a:t>
            </a:r>
            <a:r>
              <a:rPr lang="en-US" sz="1200" dirty="0" err="1" smtClean="0"/>
              <a:t>newName</a:t>
            </a:r>
            <a:endParaRPr lang="en-US" sz="1200" dirty="0" smtClean="0"/>
          </a:p>
          <a:p>
            <a:r>
              <a:rPr lang="en-US" sz="1200" dirty="0" err="1" smtClean="0"/>
              <a:t>newName</a:t>
            </a:r>
            <a:r>
              <a:rPr lang="en-US" sz="1200" dirty="0" smtClean="0"/>
              <a:t> = replace (</a:t>
            </a:r>
            <a:r>
              <a:rPr lang="en-US" sz="1200" dirty="0" err="1" smtClean="0"/>
              <a:t>curName</a:t>
            </a:r>
            <a:r>
              <a:rPr lang="en-US" sz="1200" dirty="0" smtClean="0"/>
              <a:t>, "SCHOOL DISTRICT", "")</a:t>
            </a:r>
          </a:p>
          <a:p>
            <a:r>
              <a:rPr lang="en-US" sz="1200" dirty="0" err="1" smtClean="0"/>
              <a:t>curName</a:t>
            </a:r>
            <a:r>
              <a:rPr lang="en-US" sz="1200" dirty="0" smtClean="0"/>
              <a:t> = </a:t>
            </a:r>
            <a:r>
              <a:rPr lang="en-US" sz="1200" dirty="0" err="1" smtClean="0"/>
              <a:t>newName</a:t>
            </a:r>
            <a:endParaRPr lang="en-US" sz="1200" dirty="0" smtClean="0"/>
          </a:p>
          <a:p>
            <a:r>
              <a:rPr lang="en-US" sz="1200" dirty="0" err="1" smtClean="0"/>
              <a:t>newName</a:t>
            </a:r>
            <a:r>
              <a:rPr lang="en-US" sz="1200" dirty="0" smtClean="0"/>
              <a:t> = replace (</a:t>
            </a:r>
            <a:r>
              <a:rPr lang="en-US" sz="1200" dirty="0" err="1" smtClean="0"/>
              <a:t>curName</a:t>
            </a:r>
            <a:r>
              <a:rPr lang="en-US" sz="1200" dirty="0" smtClean="0"/>
              <a:t>, "PUBLIC SCHOOLS", "")</a:t>
            </a:r>
          </a:p>
          <a:p>
            <a:r>
              <a:rPr lang="en-US" sz="1200" dirty="0" err="1" smtClean="0"/>
              <a:t>curName</a:t>
            </a:r>
            <a:r>
              <a:rPr lang="en-US" sz="1200" dirty="0" smtClean="0"/>
              <a:t> = </a:t>
            </a:r>
            <a:r>
              <a:rPr lang="en-US" sz="1200" dirty="0" err="1" smtClean="0"/>
              <a:t>newName</a:t>
            </a:r>
            <a:endParaRPr lang="en-US" sz="1200" dirty="0" smtClean="0"/>
          </a:p>
          <a:p>
            <a:r>
              <a:rPr lang="en-US" sz="1200" dirty="0" err="1" smtClean="0"/>
              <a:t>newName</a:t>
            </a:r>
            <a:r>
              <a:rPr lang="en-US" sz="1200" dirty="0" smtClean="0"/>
              <a:t> = replace (</a:t>
            </a:r>
            <a:r>
              <a:rPr lang="en-US" sz="1200" dirty="0" err="1" smtClean="0"/>
              <a:t>curName</a:t>
            </a:r>
            <a:r>
              <a:rPr lang="en-US" sz="1200" dirty="0" smtClean="0"/>
              <a:t>, "AREA SCHOOLS", "")</a:t>
            </a:r>
          </a:p>
          <a:p>
            <a:r>
              <a:rPr lang="en-US" sz="1200" dirty="0" err="1" smtClean="0"/>
              <a:t>curName</a:t>
            </a:r>
            <a:r>
              <a:rPr lang="en-US" sz="1200" dirty="0" smtClean="0"/>
              <a:t> = </a:t>
            </a:r>
            <a:r>
              <a:rPr lang="en-US" sz="1200" dirty="0" err="1" smtClean="0"/>
              <a:t>newName</a:t>
            </a:r>
            <a:endParaRPr lang="en-US" sz="1200" dirty="0" smtClean="0"/>
          </a:p>
          <a:p>
            <a:r>
              <a:rPr lang="en-US" sz="1200" dirty="0" err="1" smtClean="0"/>
              <a:t>newName</a:t>
            </a:r>
            <a:r>
              <a:rPr lang="en-US" sz="1200" dirty="0" smtClean="0"/>
              <a:t> = replace (</a:t>
            </a:r>
            <a:r>
              <a:rPr lang="en-US" sz="1200" dirty="0" err="1" smtClean="0"/>
              <a:t>curName</a:t>
            </a:r>
            <a:r>
              <a:rPr lang="en-US" sz="1200" dirty="0" smtClean="0"/>
              <a:t>, "AREA SCHOOL", "")</a:t>
            </a:r>
          </a:p>
          <a:p>
            <a:r>
              <a:rPr lang="en-US" sz="1200" dirty="0" err="1" smtClean="0"/>
              <a:t>curName</a:t>
            </a:r>
            <a:r>
              <a:rPr lang="en-US" sz="1200" dirty="0" smtClean="0"/>
              <a:t> = </a:t>
            </a:r>
            <a:r>
              <a:rPr lang="en-US" sz="1200" dirty="0" err="1" smtClean="0"/>
              <a:t>newName</a:t>
            </a:r>
            <a:endParaRPr lang="en-US" sz="1200" dirty="0" smtClean="0"/>
          </a:p>
          <a:p>
            <a:r>
              <a:rPr lang="en-US" sz="1200" dirty="0" err="1" smtClean="0"/>
              <a:t>newName</a:t>
            </a:r>
            <a:r>
              <a:rPr lang="en-US" sz="1200" dirty="0" smtClean="0"/>
              <a:t> = replace (</a:t>
            </a:r>
            <a:r>
              <a:rPr lang="en-US" sz="1200" dirty="0" err="1" smtClean="0"/>
              <a:t>curName</a:t>
            </a:r>
            <a:r>
              <a:rPr lang="en-US" sz="1200" dirty="0" smtClean="0"/>
              <a:t>, "SCHOOLS", "")</a:t>
            </a:r>
          </a:p>
          <a:p>
            <a:r>
              <a:rPr lang="en-US" sz="1200" dirty="0" err="1" smtClean="0"/>
              <a:t>curName</a:t>
            </a:r>
            <a:r>
              <a:rPr lang="en-US" sz="1200" dirty="0" smtClean="0"/>
              <a:t> = </a:t>
            </a:r>
            <a:r>
              <a:rPr lang="en-US" sz="1200" dirty="0" err="1" smtClean="0"/>
              <a:t>newName</a:t>
            </a:r>
            <a:endParaRPr lang="en-US" sz="1200" dirty="0" smtClean="0"/>
          </a:p>
          <a:p>
            <a:r>
              <a:rPr lang="en-US" sz="1200" dirty="0" err="1" smtClean="0"/>
              <a:t>newName</a:t>
            </a:r>
            <a:r>
              <a:rPr lang="en-US" sz="1200" dirty="0" smtClean="0"/>
              <a:t> = replace (</a:t>
            </a:r>
            <a:r>
              <a:rPr lang="en-US" sz="1200" dirty="0" err="1" smtClean="0"/>
              <a:t>curName</a:t>
            </a:r>
            <a:r>
              <a:rPr lang="en-US" sz="1200" dirty="0" smtClean="0"/>
              <a:t>, "AREA", "")</a:t>
            </a:r>
          </a:p>
          <a:p>
            <a:r>
              <a:rPr lang="en-US" sz="1200" dirty="0" err="1" smtClean="0"/>
              <a:t>newName</a:t>
            </a:r>
            <a:r>
              <a:rPr lang="en-US" sz="1200" dirty="0" smtClean="0"/>
              <a:t> = trim (</a:t>
            </a:r>
            <a:r>
              <a:rPr lang="en-US" sz="1200" dirty="0" err="1" smtClean="0"/>
              <a:t>newName</a:t>
            </a:r>
            <a:r>
              <a:rPr lang="en-US" sz="1200" dirty="0" smtClean="0"/>
              <a:t>)</a:t>
            </a:r>
          </a:p>
        </p:txBody>
      </p:sp>
      <p:sp>
        <p:nvSpPr>
          <p:cNvPr id="6" name="TextBox 5"/>
          <p:cNvSpPr txBox="1"/>
          <p:nvPr/>
        </p:nvSpPr>
        <p:spPr>
          <a:xfrm>
            <a:off x="4648200" y="685800"/>
            <a:ext cx="4267200" cy="6186309"/>
          </a:xfrm>
          <a:prstGeom prst="rect">
            <a:avLst/>
          </a:prstGeom>
          <a:noFill/>
        </p:spPr>
        <p:txBody>
          <a:bodyPr wrap="square" rtlCol="0">
            <a:spAutoFit/>
          </a:bodyPr>
          <a:lstStyle/>
          <a:p>
            <a:endParaRPr lang="en-US" sz="1200" dirty="0" smtClean="0"/>
          </a:p>
          <a:p>
            <a:r>
              <a:rPr lang="en-US" sz="1200" b="1" dirty="0" err="1" smtClean="0"/>
              <a:t>strConv</a:t>
            </a:r>
            <a:r>
              <a:rPr lang="en-US" sz="1200" b="1" dirty="0" smtClean="0"/>
              <a:t> Function </a:t>
            </a:r>
          </a:p>
          <a:p>
            <a:r>
              <a:rPr lang="en-US" sz="1200" dirty="0" err="1" smtClean="0"/>
              <a:t>curName</a:t>
            </a:r>
            <a:r>
              <a:rPr lang="en-US" sz="1200" dirty="0" smtClean="0"/>
              <a:t> = </a:t>
            </a:r>
            <a:r>
              <a:rPr lang="en-US" sz="1200" dirty="0" err="1" smtClean="0"/>
              <a:t>strConv</a:t>
            </a:r>
            <a:r>
              <a:rPr lang="en-US" sz="1200" dirty="0" smtClean="0"/>
              <a:t>([NAME], </a:t>
            </a:r>
            <a:r>
              <a:rPr lang="en-US" sz="1200" dirty="0" err="1" smtClean="0"/>
              <a:t>vbUpperCase</a:t>
            </a:r>
            <a:r>
              <a:rPr lang="en-US" sz="1200" dirty="0" smtClean="0"/>
              <a:t>)</a:t>
            </a:r>
          </a:p>
          <a:p>
            <a:endParaRPr lang="en-US" sz="1200" dirty="0" smtClean="0"/>
          </a:p>
          <a:p>
            <a:r>
              <a:rPr lang="en-US" sz="1200" dirty="0" smtClean="0"/>
              <a:t>This function converts the </a:t>
            </a:r>
            <a:r>
              <a:rPr lang="en-US" sz="1200" dirty="0" smtClean="0"/>
              <a:t>selected string in the specified character case. </a:t>
            </a:r>
            <a:r>
              <a:rPr lang="en-US" sz="1200" dirty="0" smtClean="0"/>
              <a:t>In this case </a:t>
            </a:r>
            <a:r>
              <a:rPr lang="en-US" sz="1200" dirty="0" smtClean="0"/>
              <a:t>selected string is the </a:t>
            </a:r>
            <a:r>
              <a:rPr lang="en-US" sz="1200" dirty="0" smtClean="0"/>
              <a:t>value </a:t>
            </a:r>
            <a:r>
              <a:rPr lang="en-US" sz="1200" dirty="0" smtClean="0"/>
              <a:t>present in </a:t>
            </a:r>
            <a:r>
              <a:rPr lang="en-US" sz="1200" dirty="0" smtClean="0"/>
              <a:t>the [NAME] field, and the </a:t>
            </a:r>
            <a:r>
              <a:rPr lang="en-US" sz="1200" dirty="0" smtClean="0"/>
              <a:t>constant </a:t>
            </a:r>
            <a:r>
              <a:rPr lang="en-US" sz="1200" dirty="0" err="1" smtClean="0"/>
              <a:t>vbUpperCase</a:t>
            </a:r>
            <a:r>
              <a:rPr lang="en-US" sz="1200" dirty="0" smtClean="0"/>
              <a:t> </a:t>
            </a:r>
            <a:r>
              <a:rPr lang="en-US" sz="1200" dirty="0" smtClean="0"/>
              <a:t>specifies  conversion of the string in Upper Case. Final value is stored in the </a:t>
            </a:r>
            <a:r>
              <a:rPr lang="en-US" sz="1200" dirty="0" err="1" smtClean="0"/>
              <a:t>curName</a:t>
            </a:r>
            <a:r>
              <a:rPr lang="en-US" sz="1200" dirty="0" smtClean="0"/>
              <a:t> variable.  </a:t>
            </a:r>
          </a:p>
          <a:p>
            <a:endParaRPr lang="en-US" sz="1200" dirty="0" smtClean="0"/>
          </a:p>
          <a:p>
            <a:r>
              <a:rPr lang="en-US" sz="1200" b="1" dirty="0" smtClean="0"/>
              <a:t>Value Assignment</a:t>
            </a:r>
            <a:endParaRPr lang="en-US" sz="1200" dirty="0" smtClean="0"/>
          </a:p>
          <a:p>
            <a:r>
              <a:rPr lang="en-US" sz="1200" dirty="0" err="1" smtClean="0"/>
              <a:t>curName</a:t>
            </a:r>
            <a:r>
              <a:rPr lang="en-US" sz="1200" dirty="0" smtClean="0"/>
              <a:t> = </a:t>
            </a:r>
            <a:r>
              <a:rPr lang="en-US" sz="1200" dirty="0" err="1" smtClean="0"/>
              <a:t>newName</a:t>
            </a:r>
            <a:endParaRPr lang="en-US" sz="1200" dirty="0" smtClean="0"/>
          </a:p>
          <a:p>
            <a:endParaRPr lang="en-US" sz="1200" dirty="0" smtClean="0"/>
          </a:p>
          <a:p>
            <a:r>
              <a:rPr lang="en-US" sz="1200" dirty="0" smtClean="0"/>
              <a:t>In this line value in the variable </a:t>
            </a:r>
            <a:r>
              <a:rPr lang="en-US" sz="1200" dirty="0" err="1" smtClean="0"/>
              <a:t>newName</a:t>
            </a:r>
            <a:r>
              <a:rPr lang="en-US" sz="1200" dirty="0" smtClean="0"/>
              <a:t> is put in the variable </a:t>
            </a:r>
            <a:r>
              <a:rPr lang="en-US" sz="1200" dirty="0" err="1" smtClean="0"/>
              <a:t>curName</a:t>
            </a:r>
            <a:r>
              <a:rPr lang="en-US" sz="1200" dirty="0" smtClean="0"/>
              <a:t>. </a:t>
            </a:r>
          </a:p>
          <a:p>
            <a:endParaRPr lang="en-US" sz="1200" dirty="0" smtClean="0"/>
          </a:p>
          <a:p>
            <a:r>
              <a:rPr lang="en-US" sz="1200" b="1" dirty="0" smtClean="0"/>
              <a:t>Replace Function</a:t>
            </a:r>
            <a:r>
              <a:rPr lang="en-US" sz="1200" dirty="0" smtClean="0"/>
              <a:t> Syntax: Replace(expression, find, replace) </a:t>
            </a:r>
            <a:br>
              <a:rPr lang="en-US" sz="1200" dirty="0" smtClean="0"/>
            </a:br>
            <a:r>
              <a:rPr lang="en-US" sz="1200" dirty="0" err="1" smtClean="0"/>
              <a:t>newName</a:t>
            </a:r>
            <a:r>
              <a:rPr lang="en-US" sz="1200" dirty="0" smtClean="0"/>
              <a:t> = replace (</a:t>
            </a:r>
            <a:r>
              <a:rPr lang="en-US" sz="1200" dirty="0" err="1" smtClean="0"/>
              <a:t>curName</a:t>
            </a:r>
            <a:r>
              <a:rPr lang="en-US" sz="1200" dirty="0" smtClean="0"/>
              <a:t>, "SCHOOL DISTRICT", "")</a:t>
            </a:r>
          </a:p>
          <a:p>
            <a:pPr lvl="0"/>
            <a:r>
              <a:rPr lang="en-US" sz="1200" dirty="0" smtClean="0"/>
              <a:t/>
            </a:r>
            <a:br>
              <a:rPr lang="en-US" sz="1200" dirty="0" smtClean="0"/>
            </a:br>
            <a:r>
              <a:rPr lang="en-US" sz="1200" dirty="0" smtClean="0"/>
              <a:t>In this line the replace function searches the string stored in </a:t>
            </a:r>
          </a:p>
          <a:p>
            <a:pPr lvl="0"/>
            <a:r>
              <a:rPr lang="en-US" sz="1200" dirty="0" smtClean="0"/>
              <a:t>v</a:t>
            </a:r>
            <a:r>
              <a:rPr lang="en-US" sz="1200" dirty="0" smtClean="0"/>
              <a:t>ariable </a:t>
            </a:r>
            <a:r>
              <a:rPr lang="en-US" sz="1200" dirty="0" err="1" smtClean="0"/>
              <a:t>curName</a:t>
            </a:r>
            <a:r>
              <a:rPr lang="en-US" sz="1200" dirty="0" smtClean="0"/>
              <a:t>, and if the </a:t>
            </a:r>
            <a:r>
              <a:rPr lang="en-US" sz="1200" dirty="0" smtClean="0"/>
              <a:t>specified find </a:t>
            </a:r>
            <a:r>
              <a:rPr lang="en-US" sz="1200" dirty="0" smtClean="0"/>
              <a:t>value “SCHOOL DISTRICT” is found, then </a:t>
            </a:r>
            <a:r>
              <a:rPr lang="en-US" sz="1200" dirty="0" smtClean="0"/>
              <a:t>the function replaces </a:t>
            </a:r>
            <a:r>
              <a:rPr lang="en-US" sz="1200" dirty="0" smtClean="0"/>
              <a:t>it with the specified </a:t>
            </a:r>
            <a:r>
              <a:rPr lang="en-US" sz="1200" dirty="0" smtClean="0"/>
              <a:t>replace value, which in </a:t>
            </a:r>
            <a:r>
              <a:rPr lang="en-US" sz="1200" dirty="0" smtClean="0"/>
              <a:t>this case </a:t>
            </a:r>
            <a:r>
              <a:rPr lang="en-US" sz="1200" dirty="0" smtClean="0"/>
              <a:t>is a </a:t>
            </a:r>
            <a:r>
              <a:rPr lang="en-US" sz="1200" dirty="0" smtClean="0"/>
              <a:t>null string “”.</a:t>
            </a:r>
          </a:p>
          <a:p>
            <a:pPr lvl="0"/>
            <a:endParaRPr lang="en-US" sz="1200" dirty="0" smtClean="0"/>
          </a:p>
          <a:p>
            <a:r>
              <a:rPr lang="en-US" sz="1200" b="1" dirty="0" smtClean="0"/>
              <a:t>Trim Function</a:t>
            </a:r>
            <a:r>
              <a:rPr lang="en-US" sz="1200" dirty="0" smtClean="0"/>
              <a:t> </a:t>
            </a:r>
            <a:br>
              <a:rPr lang="en-US" sz="1200" dirty="0" smtClean="0"/>
            </a:br>
            <a:r>
              <a:rPr lang="en-US" sz="1200" dirty="0" err="1" smtClean="0"/>
              <a:t>newName</a:t>
            </a:r>
            <a:r>
              <a:rPr lang="en-US" sz="1200" dirty="0" smtClean="0"/>
              <a:t> = trim (</a:t>
            </a:r>
            <a:r>
              <a:rPr lang="en-US" sz="1200" dirty="0" err="1" smtClean="0"/>
              <a:t>newName</a:t>
            </a:r>
            <a:r>
              <a:rPr lang="en-US" sz="1200" dirty="0" smtClean="0"/>
              <a:t>)</a:t>
            </a:r>
          </a:p>
          <a:p>
            <a:endParaRPr lang="en-US" sz="1200" dirty="0" smtClean="0"/>
          </a:p>
          <a:p>
            <a:r>
              <a:rPr lang="en-US" sz="1200" dirty="0" smtClean="0"/>
              <a:t>Trim function removes spaces from left and right side of the specified string. In this case the trim function </a:t>
            </a:r>
            <a:r>
              <a:rPr lang="en-US" sz="1200" dirty="0" smtClean="0"/>
              <a:t>removes </a:t>
            </a:r>
            <a:r>
              <a:rPr lang="en-US" sz="1200" dirty="0" smtClean="0"/>
              <a:t>any space characters present at the beginning or the end of string value stored in the variable </a:t>
            </a:r>
            <a:r>
              <a:rPr lang="en-US" sz="1200" dirty="0" err="1" smtClean="0"/>
              <a:t>newName</a:t>
            </a:r>
            <a:r>
              <a:rPr lang="en-US" sz="1200" dirty="0" smtClean="0"/>
              <a:t>. The final value is </a:t>
            </a:r>
            <a:r>
              <a:rPr lang="en-US" sz="1200" dirty="0" smtClean="0"/>
              <a:t>stored </a:t>
            </a:r>
            <a:r>
              <a:rPr lang="en-US" sz="1200" dirty="0" smtClean="0"/>
              <a:t>in the variable </a:t>
            </a:r>
            <a:r>
              <a:rPr lang="en-US" sz="1200" dirty="0" err="1" smtClean="0"/>
              <a:t>newName</a:t>
            </a:r>
            <a:r>
              <a:rPr lang="en-US" sz="1200" dirty="0" smtClean="0"/>
              <a:t>, and the old </a:t>
            </a:r>
            <a:r>
              <a:rPr lang="en-US" sz="1200" dirty="0" smtClean="0"/>
              <a:t>value present in variable </a:t>
            </a:r>
            <a:r>
              <a:rPr lang="en-US" sz="1200" dirty="0" err="1" smtClean="0"/>
              <a:t>newName</a:t>
            </a:r>
            <a:r>
              <a:rPr lang="en-US" sz="1200" dirty="0" smtClean="0"/>
              <a:t>  is </a:t>
            </a:r>
            <a:r>
              <a:rPr lang="en-US" sz="1200" dirty="0" smtClean="0"/>
              <a:t>overwritten.</a:t>
            </a:r>
            <a:endParaRPr lang="en-US" sz="1200" dirty="0"/>
          </a:p>
        </p:txBody>
      </p:sp>
      <p:sp>
        <p:nvSpPr>
          <p:cNvPr id="7" name="TextBox 6"/>
          <p:cNvSpPr txBox="1"/>
          <p:nvPr/>
        </p:nvSpPr>
        <p:spPr>
          <a:xfrm>
            <a:off x="381000" y="990600"/>
            <a:ext cx="4343400" cy="646331"/>
          </a:xfrm>
          <a:prstGeom prst="rect">
            <a:avLst/>
          </a:prstGeom>
          <a:noFill/>
        </p:spPr>
        <p:txBody>
          <a:bodyPr wrap="square" rtlCol="0">
            <a:spAutoFit/>
          </a:bodyPr>
          <a:lstStyle/>
          <a:p>
            <a:r>
              <a:rPr lang="en-US" dirty="0" smtClean="0"/>
              <a:t>Example of a script file executed on </a:t>
            </a:r>
            <a:r>
              <a:rPr lang="en-US" dirty="0" smtClean="0"/>
              <a:t>school district names (census) in the ZNAME </a:t>
            </a:r>
            <a:r>
              <a:rPr lang="en-US" dirty="0" smtClean="0"/>
              <a:t>field</a:t>
            </a:r>
            <a:endParaRPr lang="en-US" dirty="0"/>
          </a:p>
        </p:txBody>
      </p:sp>
      <p:sp>
        <p:nvSpPr>
          <p:cNvPr id="8" name="TextBox 7"/>
          <p:cNvSpPr txBox="1"/>
          <p:nvPr/>
        </p:nvSpPr>
        <p:spPr>
          <a:xfrm>
            <a:off x="381000" y="5029200"/>
            <a:ext cx="4038600" cy="1384995"/>
          </a:xfrm>
          <a:prstGeom prst="rect">
            <a:avLst/>
          </a:prstGeom>
          <a:noFill/>
        </p:spPr>
        <p:txBody>
          <a:bodyPr wrap="square" rtlCol="0">
            <a:spAutoFit/>
          </a:bodyPr>
          <a:lstStyle/>
          <a:p>
            <a:r>
              <a:rPr lang="en-US" sz="1200" b="1" dirty="0" smtClean="0"/>
              <a:t>Variables</a:t>
            </a:r>
          </a:p>
          <a:p>
            <a:r>
              <a:rPr lang="en-US" sz="1200" dirty="0" smtClean="0"/>
              <a:t>dim </a:t>
            </a:r>
            <a:r>
              <a:rPr lang="en-US" sz="1200" dirty="0" err="1" smtClean="0"/>
              <a:t>curName</a:t>
            </a:r>
            <a:r>
              <a:rPr lang="en-US" sz="1200" dirty="0" smtClean="0"/>
              <a:t> as string</a:t>
            </a:r>
          </a:p>
          <a:p>
            <a:endParaRPr lang="en-US" sz="1200" dirty="0" smtClean="0"/>
          </a:p>
          <a:p>
            <a:r>
              <a:rPr lang="en-US" sz="1200" dirty="0" err="1" smtClean="0"/>
              <a:t>curName</a:t>
            </a:r>
            <a:r>
              <a:rPr lang="en-US" sz="1200" dirty="0" smtClean="0"/>
              <a:t>  and </a:t>
            </a:r>
            <a:r>
              <a:rPr lang="en-US" sz="1200" dirty="0" err="1" smtClean="0"/>
              <a:t>newName</a:t>
            </a:r>
            <a:r>
              <a:rPr lang="en-US" sz="1200" dirty="0" smtClean="0"/>
              <a:t> are variables used to contain text type of data. String word specifies </a:t>
            </a:r>
            <a:r>
              <a:rPr lang="en-US" sz="1200" dirty="0" smtClean="0"/>
              <a:t>text data </a:t>
            </a:r>
            <a:r>
              <a:rPr lang="en-US" sz="1200" dirty="0" smtClean="0"/>
              <a:t>type of the variable. </a:t>
            </a:r>
          </a:p>
          <a:p>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990600"/>
            <a:ext cx="4114800" cy="5293757"/>
          </a:xfrm>
          <a:prstGeom prst="rect">
            <a:avLst/>
          </a:prstGeom>
        </p:spPr>
        <p:txBody>
          <a:bodyPr wrap="square">
            <a:spAutoFit/>
          </a:bodyPr>
          <a:lstStyle/>
          <a:p>
            <a:r>
              <a:rPr lang="en-US" sz="1200" dirty="0" smtClean="0"/>
              <a:t>dim </a:t>
            </a:r>
            <a:r>
              <a:rPr lang="en-US" sz="1200" dirty="0" err="1" smtClean="0"/>
              <a:t>curName</a:t>
            </a:r>
            <a:r>
              <a:rPr lang="en-US" sz="1200" dirty="0" smtClean="0"/>
              <a:t> as string</a:t>
            </a:r>
          </a:p>
          <a:p>
            <a:r>
              <a:rPr lang="en-US" sz="1200" dirty="0" err="1" smtClean="0"/>
              <a:t>curName</a:t>
            </a:r>
            <a:r>
              <a:rPr lang="en-US" sz="1200" dirty="0" smtClean="0"/>
              <a:t> = </a:t>
            </a:r>
            <a:r>
              <a:rPr lang="en-US" sz="1200" dirty="0" err="1" smtClean="0"/>
              <a:t>StrConv</a:t>
            </a:r>
            <a:r>
              <a:rPr lang="en-US" sz="1200" dirty="0" smtClean="0"/>
              <a:t>([SCHNAM07], </a:t>
            </a:r>
            <a:r>
              <a:rPr lang="en-US" sz="1200" dirty="0" err="1" smtClean="0"/>
              <a:t>vbUpperCase</a:t>
            </a:r>
            <a:r>
              <a:rPr lang="en-US" sz="1200" dirty="0" smtClean="0"/>
              <a:t>) </a:t>
            </a:r>
          </a:p>
          <a:p>
            <a:r>
              <a:rPr lang="en-US" sz="1200" dirty="0" smtClean="0"/>
              <a:t>dim </a:t>
            </a:r>
            <a:r>
              <a:rPr lang="en-US" sz="1200" dirty="0" err="1" smtClean="0"/>
              <a:t>newName</a:t>
            </a:r>
            <a:r>
              <a:rPr lang="en-US" sz="1200" dirty="0" smtClean="0"/>
              <a:t> as string</a:t>
            </a:r>
          </a:p>
          <a:p>
            <a:r>
              <a:rPr lang="en-US" sz="1200" dirty="0" err="1" smtClean="0"/>
              <a:t>newName</a:t>
            </a:r>
            <a:r>
              <a:rPr lang="en-US" sz="1200" dirty="0" smtClean="0"/>
              <a:t> = replace (</a:t>
            </a:r>
            <a:r>
              <a:rPr lang="en-US" sz="1400" dirty="0" err="1" smtClean="0"/>
              <a:t>curName</a:t>
            </a:r>
            <a:r>
              <a:rPr lang="en-US" sz="1200" dirty="0" smtClean="0"/>
              <a:t>, "ELEMENTARY SCHOOL", "") </a:t>
            </a:r>
          </a:p>
          <a:p>
            <a:r>
              <a:rPr lang="en-US" sz="1200" dirty="0" err="1" smtClean="0"/>
              <a:t>curName</a:t>
            </a:r>
            <a:r>
              <a:rPr lang="en-US" sz="1200" dirty="0" smtClean="0"/>
              <a:t> = </a:t>
            </a:r>
            <a:r>
              <a:rPr lang="en-US" sz="1200" dirty="0" err="1" smtClean="0"/>
              <a:t>newName</a:t>
            </a:r>
            <a:endParaRPr lang="en-US" sz="1200" dirty="0" smtClean="0"/>
          </a:p>
          <a:p>
            <a:r>
              <a:rPr lang="en-US" sz="1200" dirty="0" err="1" smtClean="0"/>
              <a:t>newName</a:t>
            </a:r>
            <a:r>
              <a:rPr lang="en-US" sz="1200" dirty="0" smtClean="0"/>
              <a:t> = replace (</a:t>
            </a:r>
            <a:r>
              <a:rPr lang="en-US" sz="1200" dirty="0" err="1" smtClean="0"/>
              <a:t>curName</a:t>
            </a:r>
            <a:r>
              <a:rPr lang="en-US" sz="1200" dirty="0" smtClean="0"/>
              <a:t>, "ELEMENTARY", "")</a:t>
            </a:r>
          </a:p>
          <a:p>
            <a:r>
              <a:rPr lang="en-US" sz="1200" dirty="0" err="1" smtClean="0"/>
              <a:t>curName</a:t>
            </a:r>
            <a:r>
              <a:rPr lang="en-US" sz="1200" dirty="0" smtClean="0"/>
              <a:t> = </a:t>
            </a:r>
            <a:r>
              <a:rPr lang="en-US" sz="1200" dirty="0" err="1" smtClean="0"/>
              <a:t>newName</a:t>
            </a:r>
            <a:endParaRPr lang="en-US" sz="1200" dirty="0" smtClean="0"/>
          </a:p>
          <a:p>
            <a:r>
              <a:rPr lang="en-US" sz="1200" dirty="0" err="1" smtClean="0"/>
              <a:t>newName</a:t>
            </a:r>
            <a:r>
              <a:rPr lang="en-US" sz="1200" dirty="0" smtClean="0"/>
              <a:t> = replace (</a:t>
            </a:r>
            <a:r>
              <a:rPr lang="en-US" sz="1200" dirty="0" err="1" smtClean="0"/>
              <a:t>curName</a:t>
            </a:r>
            <a:r>
              <a:rPr lang="en-US" sz="1200" dirty="0" smtClean="0"/>
              <a:t>, "TARGETED SERVICES", "")</a:t>
            </a:r>
          </a:p>
          <a:p>
            <a:r>
              <a:rPr lang="en-US" sz="1200" dirty="0" err="1" smtClean="0"/>
              <a:t>curName</a:t>
            </a:r>
            <a:r>
              <a:rPr lang="en-US" sz="1200" dirty="0" smtClean="0"/>
              <a:t> = </a:t>
            </a:r>
            <a:r>
              <a:rPr lang="en-US" sz="1200" dirty="0" err="1" smtClean="0"/>
              <a:t>newName</a:t>
            </a:r>
            <a:endParaRPr lang="en-US" sz="1200" dirty="0" smtClean="0"/>
          </a:p>
          <a:p>
            <a:r>
              <a:rPr lang="en-US" sz="1200" dirty="0" err="1" smtClean="0"/>
              <a:t>newName</a:t>
            </a:r>
            <a:r>
              <a:rPr lang="en-US" sz="1200" dirty="0" smtClean="0"/>
              <a:t> = replace (</a:t>
            </a:r>
            <a:r>
              <a:rPr lang="en-US" sz="1200" dirty="0" err="1" smtClean="0"/>
              <a:t>curName</a:t>
            </a:r>
            <a:r>
              <a:rPr lang="en-US" sz="1200" dirty="0" smtClean="0"/>
              <a:t>, "TARGETED SEVCS", "")</a:t>
            </a:r>
          </a:p>
          <a:p>
            <a:r>
              <a:rPr lang="en-US" sz="1200" dirty="0" err="1" smtClean="0"/>
              <a:t>curName</a:t>
            </a:r>
            <a:r>
              <a:rPr lang="en-US" sz="1200" dirty="0" smtClean="0"/>
              <a:t> = </a:t>
            </a:r>
            <a:r>
              <a:rPr lang="en-US" sz="1200" dirty="0" err="1" smtClean="0"/>
              <a:t>newName</a:t>
            </a:r>
            <a:endParaRPr lang="en-US" sz="1200" dirty="0" smtClean="0"/>
          </a:p>
          <a:p>
            <a:r>
              <a:rPr lang="en-US" sz="1200" dirty="0" err="1" smtClean="0"/>
              <a:t>newName</a:t>
            </a:r>
            <a:r>
              <a:rPr lang="en-US" sz="1200" dirty="0" smtClean="0"/>
              <a:t> = replace (</a:t>
            </a:r>
            <a:r>
              <a:rPr lang="en-US" sz="1200" dirty="0" err="1" smtClean="0"/>
              <a:t>curName</a:t>
            </a:r>
            <a:r>
              <a:rPr lang="en-US" sz="1200" dirty="0" smtClean="0"/>
              <a:t>, "TARGETED SERVCS.", "")</a:t>
            </a:r>
          </a:p>
          <a:p>
            <a:r>
              <a:rPr lang="en-US" sz="1200" dirty="0" err="1" smtClean="0"/>
              <a:t>curName</a:t>
            </a:r>
            <a:r>
              <a:rPr lang="en-US" sz="1200" dirty="0" smtClean="0"/>
              <a:t> = </a:t>
            </a:r>
            <a:r>
              <a:rPr lang="en-US" sz="1200" dirty="0" err="1" smtClean="0"/>
              <a:t>newName</a:t>
            </a:r>
            <a:endParaRPr lang="en-US" sz="1200" dirty="0" smtClean="0"/>
          </a:p>
          <a:p>
            <a:r>
              <a:rPr lang="en-US" sz="1200" dirty="0" err="1" smtClean="0"/>
              <a:t>newName</a:t>
            </a:r>
            <a:r>
              <a:rPr lang="en-US" sz="1200" dirty="0" smtClean="0"/>
              <a:t> = replace (</a:t>
            </a:r>
            <a:r>
              <a:rPr lang="en-US" sz="1200" dirty="0" err="1" smtClean="0"/>
              <a:t>curName</a:t>
            </a:r>
            <a:r>
              <a:rPr lang="en-US" sz="1200" dirty="0" smtClean="0"/>
              <a:t>, "ELEM. TS.", "")</a:t>
            </a:r>
          </a:p>
          <a:p>
            <a:r>
              <a:rPr lang="en-US" sz="1200" dirty="0" err="1" smtClean="0"/>
              <a:t>curName</a:t>
            </a:r>
            <a:r>
              <a:rPr lang="en-US" sz="1200" dirty="0" smtClean="0"/>
              <a:t> = </a:t>
            </a:r>
            <a:r>
              <a:rPr lang="en-US" sz="1200" dirty="0" err="1" smtClean="0"/>
              <a:t>newName</a:t>
            </a:r>
            <a:endParaRPr lang="en-US" sz="1200" dirty="0" smtClean="0"/>
          </a:p>
          <a:p>
            <a:r>
              <a:rPr lang="en-US" sz="1200" dirty="0" err="1" smtClean="0"/>
              <a:t>newName</a:t>
            </a:r>
            <a:r>
              <a:rPr lang="en-US" sz="1200" dirty="0" smtClean="0"/>
              <a:t> = replace (</a:t>
            </a:r>
            <a:r>
              <a:rPr lang="en-US" sz="1200" dirty="0" err="1" smtClean="0"/>
              <a:t>curName</a:t>
            </a:r>
            <a:r>
              <a:rPr lang="en-US" sz="1200" dirty="0" smtClean="0"/>
              <a:t>, "ELEM. TS", "")</a:t>
            </a:r>
          </a:p>
          <a:p>
            <a:r>
              <a:rPr lang="en-US" sz="1200" dirty="0" err="1" smtClean="0"/>
              <a:t>curName</a:t>
            </a:r>
            <a:r>
              <a:rPr lang="en-US" sz="1200" dirty="0" smtClean="0"/>
              <a:t> = </a:t>
            </a:r>
            <a:r>
              <a:rPr lang="en-US" sz="1200" dirty="0" err="1" smtClean="0"/>
              <a:t>newName</a:t>
            </a:r>
            <a:endParaRPr lang="en-US" sz="1200" dirty="0" smtClean="0"/>
          </a:p>
          <a:p>
            <a:r>
              <a:rPr lang="en-US" sz="1200" dirty="0" err="1" smtClean="0"/>
              <a:t>newName</a:t>
            </a:r>
            <a:r>
              <a:rPr lang="en-US" sz="1200" dirty="0" smtClean="0"/>
              <a:t> = replace (</a:t>
            </a:r>
            <a:r>
              <a:rPr lang="en-US" sz="1200" dirty="0" err="1" smtClean="0"/>
              <a:t>curName</a:t>
            </a:r>
            <a:r>
              <a:rPr lang="en-US" sz="1200" dirty="0" smtClean="0"/>
              <a:t>, "ELEM TS", "")</a:t>
            </a:r>
          </a:p>
          <a:p>
            <a:r>
              <a:rPr lang="en-US" sz="1200" dirty="0" err="1" smtClean="0"/>
              <a:t>curName</a:t>
            </a:r>
            <a:r>
              <a:rPr lang="en-US" sz="1200" dirty="0" smtClean="0"/>
              <a:t> = </a:t>
            </a:r>
            <a:r>
              <a:rPr lang="en-US" sz="1200" dirty="0" err="1" smtClean="0"/>
              <a:t>newName</a:t>
            </a:r>
            <a:endParaRPr lang="en-US" sz="1200" dirty="0" smtClean="0"/>
          </a:p>
          <a:p>
            <a:r>
              <a:rPr lang="en-US" sz="1200" dirty="0" err="1" smtClean="0"/>
              <a:t>newName</a:t>
            </a:r>
            <a:r>
              <a:rPr lang="en-US" sz="1200" dirty="0" smtClean="0"/>
              <a:t> = replace (</a:t>
            </a:r>
            <a:r>
              <a:rPr lang="en-US" sz="1200" dirty="0" err="1" smtClean="0"/>
              <a:t>curName</a:t>
            </a:r>
            <a:r>
              <a:rPr lang="en-US" sz="1200" dirty="0" smtClean="0"/>
              <a:t>, "EL. TS.", "")</a:t>
            </a:r>
          </a:p>
          <a:p>
            <a:r>
              <a:rPr lang="en-US" sz="1200" dirty="0" err="1" smtClean="0"/>
              <a:t>curName</a:t>
            </a:r>
            <a:r>
              <a:rPr lang="en-US" sz="1200" dirty="0" smtClean="0"/>
              <a:t> = </a:t>
            </a:r>
            <a:r>
              <a:rPr lang="en-US" sz="1200" dirty="0" err="1" smtClean="0"/>
              <a:t>newName</a:t>
            </a:r>
            <a:endParaRPr lang="en-US" sz="1200" dirty="0" smtClean="0"/>
          </a:p>
          <a:p>
            <a:r>
              <a:rPr lang="en-US" sz="1200" dirty="0" err="1" smtClean="0"/>
              <a:t>newName</a:t>
            </a:r>
            <a:r>
              <a:rPr lang="en-US" sz="1200" dirty="0" smtClean="0"/>
              <a:t> = replace (</a:t>
            </a:r>
            <a:r>
              <a:rPr lang="en-US" sz="1200" dirty="0" err="1" smtClean="0"/>
              <a:t>curName</a:t>
            </a:r>
            <a:r>
              <a:rPr lang="en-US" sz="1200" dirty="0" smtClean="0"/>
              <a:t>, "EL. TS", "")</a:t>
            </a:r>
          </a:p>
          <a:p>
            <a:r>
              <a:rPr lang="en-US" sz="1200" dirty="0" err="1" smtClean="0"/>
              <a:t>curName</a:t>
            </a:r>
            <a:r>
              <a:rPr lang="en-US" sz="1200" dirty="0" smtClean="0"/>
              <a:t> = </a:t>
            </a:r>
            <a:r>
              <a:rPr lang="en-US" sz="1200" dirty="0" err="1" smtClean="0"/>
              <a:t>newName</a:t>
            </a:r>
            <a:endParaRPr lang="en-US" sz="1200" dirty="0" smtClean="0"/>
          </a:p>
          <a:p>
            <a:r>
              <a:rPr lang="en-US" sz="1200" dirty="0" err="1" smtClean="0"/>
              <a:t>newName</a:t>
            </a:r>
            <a:r>
              <a:rPr lang="en-US" sz="1200" dirty="0" smtClean="0"/>
              <a:t> = replace (</a:t>
            </a:r>
            <a:r>
              <a:rPr lang="en-US" sz="1200" dirty="0" err="1" smtClean="0"/>
              <a:t>curName</a:t>
            </a:r>
            <a:r>
              <a:rPr lang="en-US" sz="1200" dirty="0" smtClean="0"/>
              <a:t>, "EL TS.", "")</a:t>
            </a:r>
          </a:p>
          <a:p>
            <a:r>
              <a:rPr lang="en-US" sz="1200" dirty="0" err="1" smtClean="0"/>
              <a:t>curName</a:t>
            </a:r>
            <a:r>
              <a:rPr lang="en-US" sz="1200" dirty="0" smtClean="0"/>
              <a:t> = </a:t>
            </a:r>
            <a:r>
              <a:rPr lang="en-US" sz="1200" dirty="0" err="1" smtClean="0"/>
              <a:t>newName</a:t>
            </a:r>
            <a:endParaRPr lang="en-US" sz="1200" dirty="0" smtClean="0"/>
          </a:p>
          <a:p>
            <a:r>
              <a:rPr lang="en-US" sz="1200" dirty="0" err="1" smtClean="0"/>
              <a:t>newName</a:t>
            </a:r>
            <a:r>
              <a:rPr lang="en-US" sz="1200" dirty="0" smtClean="0"/>
              <a:t> = replace (</a:t>
            </a:r>
            <a:r>
              <a:rPr lang="en-US" sz="1200" dirty="0" err="1" smtClean="0"/>
              <a:t>curName</a:t>
            </a:r>
            <a:r>
              <a:rPr lang="en-US" sz="1200" dirty="0" smtClean="0"/>
              <a:t>, "EL TS", "")</a:t>
            </a:r>
          </a:p>
          <a:p>
            <a:r>
              <a:rPr lang="en-US" sz="1200" dirty="0" err="1" smtClean="0"/>
              <a:t>curName</a:t>
            </a:r>
            <a:r>
              <a:rPr lang="en-US" sz="1200" dirty="0" smtClean="0"/>
              <a:t> = </a:t>
            </a:r>
            <a:r>
              <a:rPr lang="en-US" sz="1200" dirty="0" err="1" smtClean="0"/>
              <a:t>newName</a:t>
            </a:r>
            <a:endParaRPr lang="en-US" sz="1200" dirty="0" smtClean="0"/>
          </a:p>
        </p:txBody>
      </p:sp>
      <p:sp>
        <p:nvSpPr>
          <p:cNvPr id="3" name="Title 1"/>
          <p:cNvSpPr txBox="1">
            <a:spLocks/>
          </p:cNvSpPr>
          <p:nvPr/>
        </p:nvSpPr>
        <p:spPr>
          <a:xfrm>
            <a:off x="457200" y="274638"/>
            <a:ext cx="8229600" cy="715962"/>
          </a:xfrm>
          <a:prstGeom prst="rect">
            <a:avLst/>
          </a:prstGeom>
        </p:spPr>
        <p:txBody>
          <a:bodyPr>
            <a:normAutofit fontScale="6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VBA</a:t>
            </a:r>
            <a:r>
              <a:rPr kumimoji="0" lang="en-US" sz="4400" b="0" i="0" u="none" strike="noStrike" kern="1200" cap="none" spc="0" normalizeH="0" noProof="0" dirty="0" smtClean="0">
                <a:ln>
                  <a:noFill/>
                </a:ln>
                <a:solidFill>
                  <a:schemeClr val="tx1"/>
                </a:solidFill>
                <a:effectLst/>
                <a:uLnTx/>
                <a:uFillTx/>
                <a:latin typeface="+mj-lt"/>
                <a:ea typeface="+mj-ea"/>
                <a:cs typeface="+mj-cs"/>
              </a:rPr>
              <a:t> script used on the SCHNAM </a:t>
            </a:r>
            <a:r>
              <a:rPr kumimoji="0" lang="en-US" sz="4400" b="0" i="0" u="none" strike="noStrike" kern="1200" cap="none" spc="0" normalizeH="0" noProof="0" dirty="0" smtClean="0">
                <a:ln>
                  <a:noFill/>
                </a:ln>
                <a:solidFill>
                  <a:schemeClr val="tx1"/>
                </a:solidFill>
                <a:effectLst/>
                <a:uLnTx/>
                <a:uFillTx/>
                <a:latin typeface="+mj-lt"/>
                <a:ea typeface="+mj-ea"/>
                <a:cs typeface="+mj-cs"/>
              </a:rPr>
              <a:t>field in CCD data Level 1 </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Box 3"/>
          <p:cNvSpPr txBox="1"/>
          <p:nvPr/>
        </p:nvSpPr>
        <p:spPr>
          <a:xfrm>
            <a:off x="4801686" y="990600"/>
            <a:ext cx="3656514" cy="4708981"/>
          </a:xfrm>
          <a:prstGeom prst="rect">
            <a:avLst/>
          </a:prstGeom>
          <a:noFill/>
        </p:spPr>
        <p:txBody>
          <a:bodyPr wrap="none" rtlCol="0">
            <a:spAutoFit/>
          </a:bodyPr>
          <a:lstStyle/>
          <a:p>
            <a:r>
              <a:rPr lang="en-US" sz="1200" dirty="0" err="1" smtClean="0"/>
              <a:t>newName</a:t>
            </a:r>
            <a:r>
              <a:rPr lang="en-US" sz="1200" dirty="0" smtClean="0"/>
              <a:t> = replace (</a:t>
            </a:r>
            <a:r>
              <a:rPr lang="en-US" sz="1200" dirty="0" err="1" smtClean="0"/>
              <a:t>curName</a:t>
            </a:r>
            <a:r>
              <a:rPr lang="en-US" sz="1200" dirty="0" smtClean="0"/>
              <a:t>, "TS.", "")</a:t>
            </a:r>
          </a:p>
          <a:p>
            <a:r>
              <a:rPr lang="en-US" sz="1200" dirty="0" err="1" smtClean="0"/>
              <a:t>curName</a:t>
            </a:r>
            <a:r>
              <a:rPr lang="en-US" sz="1200" dirty="0" smtClean="0"/>
              <a:t> = </a:t>
            </a:r>
            <a:r>
              <a:rPr lang="en-US" sz="1200" dirty="0" err="1" smtClean="0"/>
              <a:t>newName</a:t>
            </a:r>
            <a:endParaRPr lang="en-US" sz="1200" dirty="0" smtClean="0"/>
          </a:p>
          <a:p>
            <a:r>
              <a:rPr lang="en-US" sz="1200" dirty="0" err="1" smtClean="0"/>
              <a:t>newName</a:t>
            </a:r>
            <a:r>
              <a:rPr lang="en-US" sz="1200" dirty="0" smtClean="0"/>
              <a:t> = replace (</a:t>
            </a:r>
            <a:r>
              <a:rPr lang="en-US" sz="1200" dirty="0" err="1" smtClean="0"/>
              <a:t>curName</a:t>
            </a:r>
            <a:r>
              <a:rPr lang="en-US" sz="1200" dirty="0" smtClean="0"/>
              <a:t>, "T.S.", "")</a:t>
            </a:r>
          </a:p>
          <a:p>
            <a:r>
              <a:rPr lang="en-US" sz="1200" dirty="0" err="1" smtClean="0"/>
              <a:t>curName</a:t>
            </a:r>
            <a:r>
              <a:rPr lang="en-US" sz="1200" dirty="0" smtClean="0"/>
              <a:t> = </a:t>
            </a:r>
            <a:r>
              <a:rPr lang="en-US" sz="1200" dirty="0" err="1" smtClean="0"/>
              <a:t>newName</a:t>
            </a:r>
            <a:endParaRPr lang="en-US" sz="1200" dirty="0" smtClean="0"/>
          </a:p>
          <a:p>
            <a:r>
              <a:rPr lang="en-US" sz="1200" dirty="0" err="1" smtClean="0"/>
              <a:t>newName</a:t>
            </a:r>
            <a:r>
              <a:rPr lang="en-US" sz="1200" dirty="0" smtClean="0"/>
              <a:t> = replace (</a:t>
            </a:r>
            <a:r>
              <a:rPr lang="en-US" sz="1200" dirty="0" err="1" smtClean="0"/>
              <a:t>curName</a:t>
            </a:r>
            <a:r>
              <a:rPr lang="en-US" sz="1200" dirty="0" smtClean="0"/>
              <a:t>, "TS", "")</a:t>
            </a:r>
          </a:p>
          <a:p>
            <a:r>
              <a:rPr lang="en-US" sz="1200" dirty="0" err="1" smtClean="0"/>
              <a:t>curName</a:t>
            </a:r>
            <a:r>
              <a:rPr lang="en-US" sz="1200" dirty="0" smtClean="0"/>
              <a:t> = </a:t>
            </a:r>
            <a:r>
              <a:rPr lang="en-US" sz="1200" dirty="0" err="1" smtClean="0"/>
              <a:t>newName</a:t>
            </a:r>
            <a:endParaRPr lang="en-US" sz="1200" dirty="0" smtClean="0"/>
          </a:p>
          <a:p>
            <a:r>
              <a:rPr lang="en-US" sz="1200" dirty="0" err="1" smtClean="0"/>
              <a:t>newName</a:t>
            </a:r>
            <a:r>
              <a:rPr lang="en-US" sz="1200" dirty="0" smtClean="0"/>
              <a:t> = replace (</a:t>
            </a:r>
            <a:r>
              <a:rPr lang="en-US" sz="1200" dirty="0" err="1" smtClean="0"/>
              <a:t>curName</a:t>
            </a:r>
            <a:r>
              <a:rPr lang="en-US" sz="1200" dirty="0" smtClean="0"/>
              <a:t>, "ELEM.", "")</a:t>
            </a:r>
          </a:p>
          <a:p>
            <a:r>
              <a:rPr lang="en-US" sz="1200" dirty="0" err="1" smtClean="0"/>
              <a:t>curName</a:t>
            </a:r>
            <a:r>
              <a:rPr lang="en-US" sz="1200" dirty="0" smtClean="0"/>
              <a:t> = </a:t>
            </a:r>
            <a:r>
              <a:rPr lang="en-US" sz="1200" dirty="0" err="1" smtClean="0"/>
              <a:t>newName</a:t>
            </a:r>
            <a:endParaRPr lang="en-US" sz="1200" dirty="0" smtClean="0"/>
          </a:p>
          <a:p>
            <a:r>
              <a:rPr lang="en-US" sz="1200" dirty="0" err="1" smtClean="0"/>
              <a:t>newName</a:t>
            </a:r>
            <a:r>
              <a:rPr lang="en-US" sz="1200" dirty="0" smtClean="0"/>
              <a:t> = replace (</a:t>
            </a:r>
            <a:r>
              <a:rPr lang="en-US" sz="1200" dirty="0" err="1" smtClean="0"/>
              <a:t>curName</a:t>
            </a:r>
            <a:r>
              <a:rPr lang="en-US" sz="1200" dirty="0" smtClean="0"/>
              <a:t>, "ELEM", "")</a:t>
            </a:r>
          </a:p>
          <a:p>
            <a:r>
              <a:rPr lang="en-US" sz="1200" dirty="0" err="1" smtClean="0"/>
              <a:t>curName</a:t>
            </a:r>
            <a:r>
              <a:rPr lang="en-US" sz="1200" dirty="0" smtClean="0"/>
              <a:t> = </a:t>
            </a:r>
            <a:r>
              <a:rPr lang="en-US" sz="1200" dirty="0" err="1" smtClean="0"/>
              <a:t>newName</a:t>
            </a:r>
            <a:endParaRPr lang="en-US" sz="1200" dirty="0" smtClean="0"/>
          </a:p>
          <a:p>
            <a:r>
              <a:rPr lang="en-US" sz="1200" dirty="0" err="1" smtClean="0"/>
              <a:t>newName</a:t>
            </a:r>
            <a:r>
              <a:rPr lang="en-US" sz="1200" dirty="0" smtClean="0"/>
              <a:t> = replace (</a:t>
            </a:r>
            <a:r>
              <a:rPr lang="en-US" sz="1200" dirty="0" err="1" smtClean="0"/>
              <a:t>curName</a:t>
            </a:r>
            <a:r>
              <a:rPr lang="en-US" sz="1200" dirty="0" smtClean="0"/>
              <a:t>, "EL.", "")</a:t>
            </a:r>
          </a:p>
          <a:p>
            <a:r>
              <a:rPr lang="en-US" sz="1200" dirty="0" err="1" smtClean="0"/>
              <a:t>curName</a:t>
            </a:r>
            <a:r>
              <a:rPr lang="en-US" sz="1200" dirty="0" smtClean="0"/>
              <a:t> = </a:t>
            </a:r>
            <a:r>
              <a:rPr lang="en-US" sz="1200" dirty="0" err="1" smtClean="0"/>
              <a:t>newName</a:t>
            </a:r>
            <a:endParaRPr lang="en-US" sz="1200" dirty="0" smtClean="0"/>
          </a:p>
          <a:p>
            <a:r>
              <a:rPr lang="en-US" sz="1200" dirty="0" err="1" smtClean="0"/>
              <a:t>newName</a:t>
            </a:r>
            <a:r>
              <a:rPr lang="en-US" sz="1200" dirty="0" smtClean="0"/>
              <a:t> = replace (</a:t>
            </a:r>
            <a:r>
              <a:rPr lang="en-US" sz="1200" dirty="0" err="1" smtClean="0"/>
              <a:t>curName</a:t>
            </a:r>
            <a:r>
              <a:rPr lang="en-US" sz="1200" dirty="0" smtClean="0"/>
              <a:t>, "ELEM ENTARY", "")</a:t>
            </a:r>
          </a:p>
          <a:p>
            <a:r>
              <a:rPr lang="en-US" sz="1200" dirty="0" err="1" smtClean="0"/>
              <a:t>curName</a:t>
            </a:r>
            <a:r>
              <a:rPr lang="en-US" sz="1200" dirty="0" smtClean="0"/>
              <a:t> = </a:t>
            </a:r>
            <a:r>
              <a:rPr lang="en-US" sz="1200" dirty="0" err="1" smtClean="0"/>
              <a:t>newName</a:t>
            </a:r>
            <a:endParaRPr lang="en-US" sz="1200" dirty="0" smtClean="0"/>
          </a:p>
          <a:p>
            <a:r>
              <a:rPr lang="en-US" sz="1200" dirty="0" err="1" smtClean="0"/>
              <a:t>newName</a:t>
            </a:r>
            <a:r>
              <a:rPr lang="en-US" sz="1200" dirty="0" smtClean="0"/>
              <a:t> = replace (</a:t>
            </a:r>
            <a:r>
              <a:rPr lang="en-US" sz="1200" dirty="0" err="1" smtClean="0"/>
              <a:t>curName</a:t>
            </a:r>
            <a:r>
              <a:rPr lang="en-US" sz="1200" dirty="0" smtClean="0"/>
              <a:t>, "PRIMARY SCHOOL", "")</a:t>
            </a:r>
          </a:p>
          <a:p>
            <a:r>
              <a:rPr lang="en-US" sz="1200" dirty="0" err="1" smtClean="0"/>
              <a:t>curName</a:t>
            </a:r>
            <a:r>
              <a:rPr lang="en-US" sz="1200" dirty="0" smtClean="0"/>
              <a:t> = </a:t>
            </a:r>
            <a:r>
              <a:rPr lang="en-US" sz="1200" dirty="0" err="1" smtClean="0"/>
              <a:t>newName</a:t>
            </a:r>
            <a:endParaRPr lang="en-US" sz="1200" dirty="0" smtClean="0"/>
          </a:p>
          <a:p>
            <a:r>
              <a:rPr lang="en-US" sz="1200" dirty="0" err="1" smtClean="0"/>
              <a:t>newName</a:t>
            </a:r>
            <a:r>
              <a:rPr lang="en-US" sz="1200" dirty="0" smtClean="0"/>
              <a:t> = replace (</a:t>
            </a:r>
            <a:r>
              <a:rPr lang="en-US" sz="1200" dirty="0" err="1" smtClean="0"/>
              <a:t>curName</a:t>
            </a:r>
            <a:r>
              <a:rPr lang="en-US" sz="1200" dirty="0" smtClean="0"/>
              <a:t>, "PRIMARY", "") </a:t>
            </a:r>
          </a:p>
          <a:p>
            <a:r>
              <a:rPr lang="en-US" sz="1200" dirty="0" err="1" smtClean="0"/>
              <a:t>curName</a:t>
            </a:r>
            <a:r>
              <a:rPr lang="en-US" sz="1200" dirty="0" smtClean="0"/>
              <a:t> = </a:t>
            </a:r>
            <a:r>
              <a:rPr lang="en-US" sz="1200" dirty="0" err="1" smtClean="0"/>
              <a:t>newName</a:t>
            </a:r>
            <a:endParaRPr lang="en-US" sz="1200" dirty="0" smtClean="0"/>
          </a:p>
          <a:p>
            <a:r>
              <a:rPr lang="en-US" sz="1200" dirty="0" err="1" smtClean="0"/>
              <a:t>newName</a:t>
            </a:r>
            <a:r>
              <a:rPr lang="en-US" sz="1200" dirty="0" smtClean="0"/>
              <a:t> = replace (</a:t>
            </a:r>
            <a:r>
              <a:rPr lang="en-US" sz="1200" dirty="0" err="1" smtClean="0"/>
              <a:t>curName</a:t>
            </a:r>
            <a:r>
              <a:rPr lang="en-US" sz="1200" dirty="0" smtClean="0"/>
              <a:t>, " - ", "") </a:t>
            </a:r>
          </a:p>
          <a:p>
            <a:r>
              <a:rPr lang="en-US" sz="1200" dirty="0" err="1" smtClean="0"/>
              <a:t>curName</a:t>
            </a:r>
            <a:r>
              <a:rPr lang="en-US" sz="1200" dirty="0" smtClean="0"/>
              <a:t> = </a:t>
            </a:r>
            <a:r>
              <a:rPr lang="en-US" sz="1200" dirty="0" err="1" smtClean="0"/>
              <a:t>newName</a:t>
            </a:r>
            <a:endParaRPr lang="en-US" sz="1200" dirty="0" smtClean="0"/>
          </a:p>
          <a:p>
            <a:r>
              <a:rPr lang="en-US" sz="1200" dirty="0" err="1" smtClean="0"/>
              <a:t>newName</a:t>
            </a:r>
            <a:r>
              <a:rPr lang="en-US" sz="1200" dirty="0" smtClean="0"/>
              <a:t> = trim(</a:t>
            </a:r>
            <a:r>
              <a:rPr lang="en-US" sz="1200" dirty="0" err="1" smtClean="0"/>
              <a:t>curName</a:t>
            </a:r>
            <a:r>
              <a:rPr lang="en-US" sz="1200" dirty="0" smtClean="0"/>
              <a:t>)</a:t>
            </a:r>
          </a:p>
          <a:p>
            <a:endParaRPr lang="en-US" sz="1200" dirty="0" smtClean="0"/>
          </a:p>
          <a:p>
            <a:r>
              <a:rPr lang="en-US" sz="1200" dirty="0" smtClean="0"/>
              <a:t>__</a:t>
            </a:r>
            <a:r>
              <a:rPr lang="en-US" sz="1200" dirty="0" err="1" smtClean="0"/>
              <a:t>esri_field_calculator_splitter</a:t>
            </a:r>
            <a:r>
              <a:rPr lang="en-US" sz="1200" dirty="0" smtClean="0"/>
              <a:t>__</a:t>
            </a:r>
          </a:p>
          <a:p>
            <a:r>
              <a:rPr lang="en-US" sz="1200" dirty="0" err="1" smtClean="0"/>
              <a:t>newName</a:t>
            </a:r>
            <a:endParaRPr lang="en-US" sz="1200" dirty="0" smtClean="0"/>
          </a:p>
          <a:p>
            <a:endParaRPr lang="en-US" sz="1200" dirty="0"/>
          </a:p>
        </p:txBody>
      </p:sp>
      <p:cxnSp>
        <p:nvCxnSpPr>
          <p:cNvPr id="8" name="Straight Connector 7"/>
          <p:cNvCxnSpPr/>
          <p:nvPr/>
        </p:nvCxnSpPr>
        <p:spPr>
          <a:xfrm rot="5400000">
            <a:off x="2019300" y="3771900"/>
            <a:ext cx="5410200"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Datasets </a:t>
            </a:r>
            <a:endParaRPr lang="en-US" dirty="0"/>
          </a:p>
        </p:txBody>
      </p:sp>
      <p:sp>
        <p:nvSpPr>
          <p:cNvPr id="3" name="TextBox 2"/>
          <p:cNvSpPr txBox="1"/>
          <p:nvPr/>
        </p:nvSpPr>
        <p:spPr>
          <a:xfrm>
            <a:off x="533400" y="1524000"/>
            <a:ext cx="8077200" cy="1200329"/>
          </a:xfrm>
          <a:prstGeom prst="rect">
            <a:avLst/>
          </a:prstGeom>
          <a:noFill/>
        </p:spPr>
        <p:txBody>
          <a:bodyPr wrap="square" rtlCol="0">
            <a:spAutoFit/>
          </a:bodyPr>
          <a:lstStyle/>
          <a:p>
            <a:r>
              <a:rPr lang="en-US" dirty="0"/>
              <a:t>School attendance boundary: sdatt08.shp for </a:t>
            </a:r>
            <a:r>
              <a:rPr lang="en-US" dirty="0" smtClean="0"/>
              <a:t>MN (Shape file data)</a:t>
            </a:r>
            <a:endParaRPr lang="en-US" dirty="0"/>
          </a:p>
          <a:p>
            <a:r>
              <a:rPr lang="en-US" dirty="0" smtClean="0"/>
              <a:t>Census School </a:t>
            </a:r>
            <a:r>
              <a:rPr lang="en-US" dirty="0"/>
              <a:t>district boundary: </a:t>
            </a:r>
            <a:r>
              <a:rPr lang="en-US" dirty="0" smtClean="0"/>
              <a:t>tl_2009_unsd_MN (shape file data</a:t>
            </a:r>
            <a:r>
              <a:rPr lang="en-US" dirty="0" smtClean="0"/>
              <a:t>)</a:t>
            </a:r>
          </a:p>
          <a:p>
            <a:r>
              <a:rPr lang="en-US" dirty="0" smtClean="0"/>
              <a:t>Census Blocks</a:t>
            </a:r>
            <a:endParaRPr lang="en-US" dirty="0"/>
          </a:p>
          <a:p>
            <a:r>
              <a:rPr lang="en-US" dirty="0" smtClean="0"/>
              <a:t>CCD data for your state: CCD200708MN (tabular data with lat, long fields)</a:t>
            </a:r>
            <a:endParaRPr lang="en-US" dirty="0"/>
          </a:p>
        </p:txBody>
      </p:sp>
      <p:sp>
        <p:nvSpPr>
          <p:cNvPr id="4" name="TextBox 3"/>
          <p:cNvSpPr txBox="1"/>
          <p:nvPr/>
        </p:nvSpPr>
        <p:spPr>
          <a:xfrm>
            <a:off x="533400" y="3124200"/>
            <a:ext cx="4391459" cy="923330"/>
          </a:xfrm>
          <a:prstGeom prst="rect">
            <a:avLst/>
          </a:prstGeom>
          <a:noFill/>
        </p:spPr>
        <p:txBody>
          <a:bodyPr wrap="none" rtlCol="0">
            <a:spAutoFit/>
          </a:bodyPr>
          <a:lstStyle/>
          <a:p>
            <a:r>
              <a:rPr lang="en-US" dirty="0" smtClean="0"/>
              <a:t>School attendance boundary data located at:</a:t>
            </a:r>
          </a:p>
          <a:p>
            <a:r>
              <a:rPr lang="en-US" dirty="0" smtClean="0"/>
              <a:t>School district boundary data located at:</a:t>
            </a:r>
          </a:p>
          <a:p>
            <a:r>
              <a:rPr lang="en-US" dirty="0" smtClean="0"/>
              <a:t>CCD data located at:</a:t>
            </a:r>
            <a:endParaRPr lang="en-US" dirty="0"/>
          </a:p>
        </p:txBody>
      </p:sp>
      <p:sp>
        <p:nvSpPr>
          <p:cNvPr id="5" name="TextBox 4"/>
          <p:cNvSpPr txBox="1"/>
          <p:nvPr/>
        </p:nvSpPr>
        <p:spPr>
          <a:xfrm>
            <a:off x="609600" y="4724400"/>
            <a:ext cx="7924800" cy="923330"/>
          </a:xfrm>
          <a:prstGeom prst="rect">
            <a:avLst/>
          </a:prstGeom>
          <a:noFill/>
        </p:spPr>
        <p:txBody>
          <a:bodyPr wrap="square" rtlCol="0">
            <a:spAutoFit/>
          </a:bodyPr>
          <a:lstStyle/>
          <a:p>
            <a:r>
              <a:rPr lang="en-US" dirty="0" smtClean="0"/>
              <a:t>Please copy data in your folder to work, keep base data in one folder, and processed data in another folder, so you can get started from the base datasets in case of a mistake.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Datasets: School Attendance Boundary</a:t>
            </a:r>
            <a:endParaRPr lang="en-US" dirty="0"/>
          </a:p>
        </p:txBody>
      </p:sp>
      <p:pic>
        <p:nvPicPr>
          <p:cNvPr id="3" name="Picture 2"/>
          <p:cNvPicPr/>
          <p:nvPr/>
        </p:nvPicPr>
        <p:blipFill>
          <a:blip r:embed="rId3" cstate="print"/>
          <a:srcRect b="69959"/>
          <a:stretch>
            <a:fillRect/>
          </a:stretch>
        </p:blipFill>
        <p:spPr bwMode="auto">
          <a:xfrm>
            <a:off x="609600" y="1371600"/>
            <a:ext cx="5943600" cy="1259009"/>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609600" y="2743200"/>
            <a:ext cx="5943600" cy="381227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Datasets: Census Geography </a:t>
            </a:r>
            <a:endParaRPr lang="en-US" dirty="0"/>
          </a:p>
        </p:txBody>
      </p:sp>
      <p:pic>
        <p:nvPicPr>
          <p:cNvPr id="3074" name="Picture 2"/>
          <p:cNvPicPr>
            <a:picLocks noChangeAspect="1" noChangeArrowheads="1"/>
          </p:cNvPicPr>
          <p:nvPr/>
        </p:nvPicPr>
        <p:blipFill>
          <a:blip r:embed="rId3" cstate="print"/>
          <a:srcRect l="2143" r="50000" b="6286"/>
          <a:stretch>
            <a:fillRect/>
          </a:stretch>
        </p:blipFill>
        <p:spPr bwMode="auto">
          <a:xfrm>
            <a:off x="381000" y="1219200"/>
            <a:ext cx="8339253" cy="51031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Datasets: CCD data</a:t>
            </a:r>
            <a:endParaRPr lang="en-US" dirty="0"/>
          </a:p>
        </p:txBody>
      </p:sp>
      <p:pic>
        <p:nvPicPr>
          <p:cNvPr id="2050" name="Picture 2"/>
          <p:cNvPicPr>
            <a:picLocks noChangeAspect="1" noChangeArrowheads="1"/>
          </p:cNvPicPr>
          <p:nvPr/>
        </p:nvPicPr>
        <p:blipFill>
          <a:blip r:embed="rId3" cstate="print"/>
          <a:srcRect l="2381" r="50000" b="6286"/>
          <a:stretch>
            <a:fillRect/>
          </a:stretch>
        </p:blipFill>
        <p:spPr bwMode="auto">
          <a:xfrm>
            <a:off x="685800" y="1371600"/>
            <a:ext cx="7772400" cy="478002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Objective</a:t>
            </a:r>
            <a:endParaRPr lang="en-US" dirty="0"/>
          </a:p>
        </p:txBody>
      </p:sp>
      <p:sp>
        <p:nvSpPr>
          <p:cNvPr id="3" name="TextBox 2"/>
          <p:cNvSpPr txBox="1"/>
          <p:nvPr/>
        </p:nvSpPr>
        <p:spPr>
          <a:xfrm>
            <a:off x="685800" y="990600"/>
            <a:ext cx="5562600" cy="5016758"/>
          </a:xfrm>
          <a:prstGeom prst="rect">
            <a:avLst/>
          </a:prstGeom>
          <a:noFill/>
        </p:spPr>
        <p:txBody>
          <a:bodyPr wrap="square" rtlCol="0">
            <a:spAutoFit/>
          </a:bodyPr>
          <a:lstStyle/>
          <a:p>
            <a:r>
              <a:rPr lang="en-US" sz="1600" dirty="0" smtClean="0"/>
              <a:t>We would like to match </a:t>
            </a:r>
            <a:r>
              <a:rPr lang="en-US" sz="1600" u="sng" dirty="0" smtClean="0"/>
              <a:t>one school attendance boundary </a:t>
            </a:r>
            <a:r>
              <a:rPr lang="en-US" sz="1600" dirty="0" smtClean="0"/>
              <a:t>polygon with </a:t>
            </a:r>
            <a:r>
              <a:rPr lang="en-US" sz="1600" u="sng" dirty="0" smtClean="0"/>
              <a:t>one school record (point) from the CCD data</a:t>
            </a:r>
            <a:r>
              <a:rPr lang="en-US" sz="1600" dirty="0" smtClean="0"/>
              <a:t>. </a:t>
            </a:r>
          </a:p>
          <a:p>
            <a:endParaRPr lang="en-US" sz="1600" dirty="0" smtClean="0"/>
          </a:p>
          <a:p>
            <a:r>
              <a:rPr lang="en-US" sz="1600" dirty="0" smtClean="0"/>
              <a:t>We </a:t>
            </a:r>
            <a:r>
              <a:rPr lang="en-US" sz="1600" dirty="0" smtClean="0"/>
              <a:t>can approach </a:t>
            </a:r>
            <a:r>
              <a:rPr lang="en-US" sz="1600" dirty="0" smtClean="0"/>
              <a:t>this with a </a:t>
            </a:r>
            <a:r>
              <a:rPr lang="en-US" sz="1600" u="sng" dirty="0" smtClean="0"/>
              <a:t>spatial join of CCD points and school attendance boundary polygons</a:t>
            </a:r>
            <a:r>
              <a:rPr lang="en-US" sz="1600" dirty="0" smtClean="0"/>
              <a:t>, however in cases where multiple points </a:t>
            </a:r>
            <a:r>
              <a:rPr lang="en-US" sz="1600" dirty="0" smtClean="0"/>
              <a:t>(schools) fall </a:t>
            </a:r>
            <a:r>
              <a:rPr lang="en-US" sz="1600" dirty="0" smtClean="0"/>
              <a:t>within </a:t>
            </a:r>
            <a:r>
              <a:rPr lang="en-US" sz="1600" dirty="0" smtClean="0"/>
              <a:t>one school </a:t>
            </a:r>
            <a:r>
              <a:rPr lang="en-US" sz="1600" dirty="0" smtClean="0"/>
              <a:t>attendance boundary, each case will </a:t>
            </a:r>
            <a:r>
              <a:rPr lang="en-US" sz="1600" dirty="0" smtClean="0"/>
              <a:t>have to be reviewed individually to </a:t>
            </a:r>
            <a:r>
              <a:rPr lang="en-US" sz="1600" dirty="0" smtClean="0"/>
              <a:t>figure out which </a:t>
            </a:r>
            <a:r>
              <a:rPr lang="en-US" sz="1600" dirty="0" smtClean="0"/>
              <a:t>school should be associated with that school </a:t>
            </a:r>
            <a:r>
              <a:rPr lang="en-US" sz="1600" dirty="0" smtClean="0"/>
              <a:t>attendance </a:t>
            </a:r>
            <a:r>
              <a:rPr lang="en-US" sz="1600" dirty="0" smtClean="0"/>
              <a:t>boundary. </a:t>
            </a:r>
            <a:endParaRPr lang="en-US" sz="1600" dirty="0" smtClean="0"/>
          </a:p>
          <a:p>
            <a:endParaRPr lang="en-US" sz="1600" dirty="0" smtClean="0"/>
          </a:p>
          <a:p>
            <a:r>
              <a:rPr lang="en-US" sz="1600" dirty="0" smtClean="0"/>
              <a:t>Alternatively, we have names of schools recorded in </a:t>
            </a:r>
            <a:r>
              <a:rPr lang="en-US" sz="1600" dirty="0" smtClean="0"/>
              <a:t>the CCD </a:t>
            </a:r>
            <a:r>
              <a:rPr lang="en-US" sz="1600" dirty="0" smtClean="0"/>
              <a:t>data as well as </a:t>
            </a:r>
            <a:r>
              <a:rPr lang="en-US" sz="1600" dirty="0" smtClean="0"/>
              <a:t>in the </a:t>
            </a:r>
            <a:r>
              <a:rPr lang="en-US" sz="1600" dirty="0" smtClean="0"/>
              <a:t>school </a:t>
            </a:r>
            <a:r>
              <a:rPr lang="en-US" sz="1600" dirty="0" smtClean="0"/>
              <a:t>attendance boundary data, </a:t>
            </a:r>
            <a:r>
              <a:rPr lang="en-US" sz="1600" dirty="0" smtClean="0"/>
              <a:t>and therefore</a:t>
            </a:r>
            <a:r>
              <a:rPr lang="en-US" sz="1600" dirty="0" smtClean="0"/>
              <a:t>, we </a:t>
            </a:r>
            <a:r>
              <a:rPr lang="en-US" sz="1600" dirty="0" smtClean="0"/>
              <a:t>can </a:t>
            </a:r>
            <a:r>
              <a:rPr lang="en-US" sz="1600" u="sng" dirty="0" smtClean="0"/>
              <a:t>join </a:t>
            </a:r>
            <a:r>
              <a:rPr lang="en-US" sz="1600" u="sng" dirty="0" smtClean="0"/>
              <a:t>schools with school attendance boundaries based on </a:t>
            </a:r>
            <a:r>
              <a:rPr lang="en-US" sz="1600" u="sng" dirty="0" smtClean="0"/>
              <a:t>names using a tabular join</a:t>
            </a:r>
            <a:r>
              <a:rPr lang="en-US" sz="1600" dirty="0" smtClean="0"/>
              <a:t>. </a:t>
            </a:r>
            <a:r>
              <a:rPr lang="en-US" sz="1600" dirty="0" smtClean="0"/>
              <a:t>Those schools that do not get joined based on </a:t>
            </a:r>
            <a:r>
              <a:rPr lang="en-US" sz="1600" dirty="0" smtClean="0"/>
              <a:t>name </a:t>
            </a:r>
            <a:r>
              <a:rPr lang="en-US" sz="1600" dirty="0" smtClean="0"/>
              <a:t>alone, can be joined using a spatial join. </a:t>
            </a:r>
          </a:p>
          <a:p>
            <a:endParaRPr lang="en-US" sz="1600" dirty="0" smtClean="0"/>
          </a:p>
          <a:p>
            <a:r>
              <a:rPr lang="en-US" sz="1600" dirty="0" smtClean="0"/>
              <a:t>After performing the spatial join if there are any cases where more than one school falls within a single attendance boundary, then we </a:t>
            </a:r>
            <a:r>
              <a:rPr lang="en-US" sz="1600" dirty="0" smtClean="0"/>
              <a:t>will </a:t>
            </a:r>
            <a:r>
              <a:rPr lang="en-US" sz="1600" u="sng" dirty="0" smtClean="0"/>
              <a:t>review those manually </a:t>
            </a:r>
            <a:r>
              <a:rPr lang="en-US" sz="1600" u="sng" dirty="0" smtClean="0"/>
              <a:t>on a case by case basis</a:t>
            </a:r>
            <a:r>
              <a:rPr lang="en-US" sz="1600" dirty="0" smtClean="0"/>
              <a:t>.</a:t>
            </a:r>
          </a:p>
        </p:txBody>
      </p:sp>
      <p:pic>
        <p:nvPicPr>
          <p:cNvPr id="4" name="Picture 2"/>
          <p:cNvPicPr>
            <a:picLocks noChangeAspect="1" noChangeArrowheads="1"/>
          </p:cNvPicPr>
          <p:nvPr/>
        </p:nvPicPr>
        <p:blipFill>
          <a:blip r:embed="rId2" cstate="print"/>
          <a:srcRect l="62821" t="15990" r="8974" b="48031"/>
          <a:stretch>
            <a:fillRect/>
          </a:stretch>
        </p:blipFill>
        <p:spPr bwMode="auto">
          <a:xfrm>
            <a:off x="6477000" y="1295400"/>
            <a:ext cx="1676400" cy="13716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28058" t="20915" r="62138" b="59664"/>
          <a:stretch>
            <a:fillRect/>
          </a:stretch>
        </p:blipFill>
        <p:spPr bwMode="auto">
          <a:xfrm>
            <a:off x="6477000" y="3000829"/>
            <a:ext cx="1676400" cy="1037771"/>
          </a:xfrm>
          <a:prstGeom prst="rect">
            <a:avLst/>
          </a:prstGeom>
          <a:noFill/>
          <a:ln w="9525">
            <a:noFill/>
            <a:miter lim="800000"/>
            <a:headEnd/>
            <a:tailEnd/>
          </a:ln>
        </p:spPr>
      </p:pic>
      <p:pic>
        <p:nvPicPr>
          <p:cNvPr id="4098" name="Picture 2"/>
          <p:cNvPicPr>
            <a:picLocks noChangeAspect="1" noChangeArrowheads="1"/>
          </p:cNvPicPr>
          <p:nvPr/>
        </p:nvPicPr>
        <p:blipFill>
          <a:blip r:embed="rId4" cstate="print"/>
          <a:srcRect l="47732" t="53648" r="47761" b="37254"/>
          <a:stretch>
            <a:fillRect/>
          </a:stretch>
        </p:blipFill>
        <p:spPr bwMode="auto">
          <a:xfrm>
            <a:off x="6477000" y="4343400"/>
            <a:ext cx="1219200" cy="1607127"/>
          </a:xfrm>
          <a:prstGeom prst="rect">
            <a:avLst/>
          </a:prstGeom>
          <a:noFill/>
          <a:ln w="9525">
            <a:noFill/>
            <a:miter lim="800000"/>
            <a:headEnd/>
            <a:tailEnd/>
          </a:ln>
        </p:spPr>
      </p:pic>
      <p:sp>
        <p:nvSpPr>
          <p:cNvPr id="7" name="TextBox 6"/>
          <p:cNvSpPr txBox="1"/>
          <p:nvPr/>
        </p:nvSpPr>
        <p:spPr>
          <a:xfrm>
            <a:off x="6324600" y="914400"/>
            <a:ext cx="2573590" cy="338554"/>
          </a:xfrm>
          <a:prstGeom prst="rect">
            <a:avLst/>
          </a:prstGeom>
          <a:noFill/>
        </p:spPr>
        <p:txBody>
          <a:bodyPr wrap="none" rtlCol="0">
            <a:spAutoFit/>
          </a:bodyPr>
          <a:lstStyle/>
          <a:p>
            <a:r>
              <a:rPr lang="en-US" sz="1600" dirty="0" smtClean="0"/>
              <a:t>School attendance boundary</a:t>
            </a:r>
            <a:endParaRPr lang="en-US" sz="1600" dirty="0"/>
          </a:p>
        </p:txBody>
      </p:sp>
      <p:sp>
        <p:nvSpPr>
          <p:cNvPr id="8" name="TextBox 7"/>
          <p:cNvSpPr txBox="1"/>
          <p:nvPr/>
        </p:nvSpPr>
        <p:spPr>
          <a:xfrm>
            <a:off x="6400800" y="2667000"/>
            <a:ext cx="989758" cy="338554"/>
          </a:xfrm>
          <a:prstGeom prst="rect">
            <a:avLst/>
          </a:prstGeom>
          <a:noFill/>
        </p:spPr>
        <p:txBody>
          <a:bodyPr wrap="none" rtlCol="0">
            <a:spAutoFit/>
          </a:bodyPr>
          <a:lstStyle/>
          <a:p>
            <a:r>
              <a:rPr lang="en-US" sz="1600" dirty="0" smtClean="0"/>
              <a:t>CCD data </a:t>
            </a:r>
            <a:endParaRPr lang="en-US" sz="1600" dirty="0"/>
          </a:p>
        </p:txBody>
      </p:sp>
      <p:sp>
        <p:nvSpPr>
          <p:cNvPr id="9" name="TextBox 8"/>
          <p:cNvSpPr txBox="1"/>
          <p:nvPr/>
        </p:nvSpPr>
        <p:spPr>
          <a:xfrm>
            <a:off x="6400800" y="4045878"/>
            <a:ext cx="2532488" cy="338554"/>
          </a:xfrm>
          <a:prstGeom prst="rect">
            <a:avLst/>
          </a:prstGeom>
          <a:noFill/>
        </p:spPr>
        <p:txBody>
          <a:bodyPr wrap="none" rtlCol="0">
            <a:spAutoFit/>
          </a:bodyPr>
          <a:lstStyle/>
          <a:p>
            <a:r>
              <a:rPr lang="en-US" sz="1600" dirty="0" smtClean="0"/>
              <a:t>Join of CCD with a boundary</a:t>
            </a:r>
            <a:endParaRPr lang="en-US" sz="1600" dirty="0"/>
          </a:p>
        </p:txBody>
      </p:sp>
      <p:sp>
        <p:nvSpPr>
          <p:cNvPr id="10" name="TextBox 9"/>
          <p:cNvSpPr txBox="1"/>
          <p:nvPr/>
        </p:nvSpPr>
        <p:spPr>
          <a:xfrm>
            <a:off x="685800" y="5983069"/>
            <a:ext cx="82296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Tabular join </a:t>
            </a:r>
            <a:r>
              <a:rPr lang="en-US" dirty="0" smtClean="0">
                <a:sym typeface="Wingdings" pitchFamily="2" charset="2"/>
              </a:rPr>
              <a:t> review cases with no tabular join  use spatial join on cases with no join    review cases with no spatial join  manually correct any errors that are found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Data Preparation: CCD data</a:t>
            </a:r>
            <a:endParaRPr lang="en-US" dirty="0"/>
          </a:p>
        </p:txBody>
      </p:sp>
      <p:sp>
        <p:nvSpPr>
          <p:cNvPr id="3" name="TextBox 2"/>
          <p:cNvSpPr txBox="1"/>
          <p:nvPr/>
        </p:nvSpPr>
        <p:spPr>
          <a:xfrm>
            <a:off x="533400" y="1524000"/>
            <a:ext cx="8077200" cy="5078313"/>
          </a:xfrm>
          <a:prstGeom prst="rect">
            <a:avLst/>
          </a:prstGeom>
          <a:noFill/>
        </p:spPr>
        <p:txBody>
          <a:bodyPr wrap="square" rtlCol="0">
            <a:spAutoFit/>
          </a:bodyPr>
          <a:lstStyle/>
          <a:p>
            <a:r>
              <a:rPr lang="en-US" dirty="0" smtClean="0"/>
              <a:t>Obtain CCD data for your state, for the selected year from appropriate folder.</a:t>
            </a:r>
          </a:p>
          <a:p>
            <a:endParaRPr lang="en-US" dirty="0" smtClean="0"/>
          </a:p>
          <a:p>
            <a:r>
              <a:rPr lang="en-US" dirty="0" smtClean="0"/>
              <a:t>Create shape files from the CCD data by adding XY data in the </a:t>
            </a:r>
            <a:r>
              <a:rPr lang="en-US" dirty="0" err="1" smtClean="0"/>
              <a:t>ArcMap</a:t>
            </a:r>
            <a:r>
              <a:rPr lang="en-US" dirty="0" smtClean="0"/>
              <a:t>. Select lat field for the Y axis and long field for the X axis, and the NAD 83 geographic projection. You could also import projection information from the CCD shape files used in my work.</a:t>
            </a:r>
          </a:p>
          <a:p>
            <a:endParaRPr lang="en-US" dirty="0"/>
          </a:p>
          <a:p>
            <a:r>
              <a:rPr lang="en-US" dirty="0" smtClean="0"/>
              <a:t>Divide CCD data by level (Elementary, Middle, High, Charter, Magnet schools) based on following criteria. Use Select by Attribute query for selection and export selected features to create new shape files.</a:t>
            </a:r>
          </a:p>
          <a:p>
            <a:r>
              <a:rPr lang="en-US" dirty="0" smtClean="0"/>
              <a:t>Magnet: MAGNET07 = 1</a:t>
            </a:r>
          </a:p>
          <a:p>
            <a:r>
              <a:rPr lang="en-US" dirty="0" smtClean="0"/>
              <a:t>Charter: CHARTER07 = 1</a:t>
            </a:r>
          </a:p>
          <a:p>
            <a:r>
              <a:rPr lang="en-US" dirty="0" smtClean="0"/>
              <a:t>Elementary: LEVEL07 = 1</a:t>
            </a:r>
          </a:p>
          <a:p>
            <a:r>
              <a:rPr lang="en-US" dirty="0" smtClean="0"/>
              <a:t>Middle: LEVEL07 = 2</a:t>
            </a:r>
          </a:p>
          <a:p>
            <a:r>
              <a:rPr lang="en-US" dirty="0" smtClean="0"/>
              <a:t>High: LEVEL07 = 3 </a:t>
            </a:r>
          </a:p>
          <a:p>
            <a:r>
              <a:rPr lang="en-US" dirty="0" smtClean="0"/>
              <a:t>** Note that numbers “07” in the field names indicate year of the CCD data, which may vary for your particular case.</a:t>
            </a:r>
          </a:p>
          <a:p>
            <a:endParaRPr lang="en-US"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Data Preparation: Census Geography</a:t>
            </a:r>
            <a:endParaRPr lang="en-US" dirty="0"/>
          </a:p>
        </p:txBody>
      </p:sp>
      <p:sp>
        <p:nvSpPr>
          <p:cNvPr id="3" name="TextBox 2"/>
          <p:cNvSpPr txBox="1"/>
          <p:nvPr/>
        </p:nvSpPr>
        <p:spPr>
          <a:xfrm>
            <a:off x="533400" y="1524000"/>
            <a:ext cx="8077200" cy="2308324"/>
          </a:xfrm>
          <a:prstGeom prst="rect">
            <a:avLst/>
          </a:prstGeom>
          <a:noFill/>
        </p:spPr>
        <p:txBody>
          <a:bodyPr wrap="square" rtlCol="0">
            <a:spAutoFit/>
          </a:bodyPr>
          <a:lstStyle/>
          <a:p>
            <a:r>
              <a:rPr lang="en-US" dirty="0" smtClean="0"/>
              <a:t>Obtain census geography </a:t>
            </a:r>
            <a:r>
              <a:rPr lang="en-US" dirty="0" smtClean="0"/>
              <a:t>district dataset </a:t>
            </a:r>
            <a:r>
              <a:rPr lang="en-US" dirty="0" smtClean="0"/>
              <a:t>for the entire nation, and create a subset of the data for your state, using a select by attributes query, on the field STATEFP. Ex. STATEFP = 27 for retrieving all the records for MN. </a:t>
            </a:r>
            <a:r>
              <a:rPr lang="en-US" dirty="0" smtClean="0"/>
              <a:t> Export selected features. </a:t>
            </a:r>
          </a:p>
          <a:p>
            <a:endParaRPr lang="en-US" dirty="0" smtClean="0"/>
          </a:p>
          <a:p>
            <a:r>
              <a:rPr lang="en-US" dirty="0" smtClean="0"/>
              <a:t>To get census blocks do the same, filter out relevant blocks for your state by using a select by attributes query. Export selected features to form a new dataset.</a:t>
            </a:r>
            <a:endParaRPr lang="en-US" dirty="0" smtClean="0"/>
          </a:p>
          <a:p>
            <a:endParaRPr lang="en-US" dirty="0" smtClean="0"/>
          </a:p>
          <a:p>
            <a:endParaRPr 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5300" y="1581686"/>
            <a:ext cx="17907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Census Blocks (Poly)</a:t>
            </a:r>
            <a:endParaRPr lang="en-US" dirty="0"/>
          </a:p>
        </p:txBody>
      </p:sp>
      <p:cxnSp>
        <p:nvCxnSpPr>
          <p:cNvPr id="5" name="Straight Arrow Connector 4"/>
          <p:cNvCxnSpPr/>
          <p:nvPr/>
        </p:nvCxnSpPr>
        <p:spPr>
          <a:xfrm>
            <a:off x="2295525" y="2038886"/>
            <a:ext cx="18288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295525" y="1581686"/>
            <a:ext cx="1752600" cy="338554"/>
          </a:xfrm>
          <a:prstGeom prst="rect">
            <a:avLst/>
          </a:prstGeom>
          <a:noFill/>
        </p:spPr>
        <p:txBody>
          <a:bodyPr wrap="square" rtlCol="0">
            <a:spAutoFit/>
          </a:bodyPr>
          <a:lstStyle/>
          <a:p>
            <a:r>
              <a:rPr lang="en-US" sz="1600" dirty="0" smtClean="0"/>
              <a:t>    </a:t>
            </a:r>
            <a:r>
              <a:rPr lang="en-US" sz="1600" dirty="0" smtClean="0"/>
              <a:t>Feature to Point</a:t>
            </a:r>
            <a:endParaRPr lang="en-US" sz="1600" dirty="0"/>
          </a:p>
        </p:txBody>
      </p:sp>
      <p:sp>
        <p:nvSpPr>
          <p:cNvPr id="8" name="Rectangle 7"/>
          <p:cNvSpPr/>
          <p:nvPr/>
        </p:nvSpPr>
        <p:spPr>
          <a:xfrm>
            <a:off x="4124325" y="1581686"/>
            <a:ext cx="2209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Census Block Pts (Pts)</a:t>
            </a:r>
            <a:endParaRPr lang="en-US" dirty="0"/>
          </a:p>
        </p:txBody>
      </p:sp>
      <p:cxnSp>
        <p:nvCxnSpPr>
          <p:cNvPr id="11" name="Straight Arrow Connector 10"/>
          <p:cNvCxnSpPr/>
          <p:nvPr/>
        </p:nvCxnSpPr>
        <p:spPr>
          <a:xfrm>
            <a:off x="6343650" y="2115086"/>
            <a:ext cx="1019175"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362825" y="1581686"/>
            <a:ext cx="1295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School </a:t>
            </a:r>
            <a:r>
              <a:rPr lang="en-US" dirty="0" smtClean="0"/>
              <a:t>Attendance Boundaries</a:t>
            </a:r>
            <a:endParaRPr lang="en-US" dirty="0"/>
          </a:p>
        </p:txBody>
      </p:sp>
      <p:sp>
        <p:nvSpPr>
          <p:cNvPr id="15" name="TextBox 14"/>
          <p:cNvSpPr txBox="1"/>
          <p:nvPr/>
        </p:nvSpPr>
        <p:spPr>
          <a:xfrm>
            <a:off x="6143625" y="1657886"/>
            <a:ext cx="1752600" cy="338554"/>
          </a:xfrm>
          <a:prstGeom prst="rect">
            <a:avLst/>
          </a:prstGeom>
          <a:noFill/>
        </p:spPr>
        <p:txBody>
          <a:bodyPr wrap="square" rtlCol="0">
            <a:spAutoFit/>
          </a:bodyPr>
          <a:lstStyle/>
          <a:p>
            <a:r>
              <a:rPr lang="en-US" sz="1600" dirty="0" smtClean="0"/>
              <a:t>    </a:t>
            </a:r>
            <a:r>
              <a:rPr lang="en-US" sz="1600" dirty="0" smtClean="0"/>
              <a:t>Spatial Join</a:t>
            </a:r>
            <a:endParaRPr lang="en-US" sz="1600" dirty="0"/>
          </a:p>
        </p:txBody>
      </p:sp>
      <p:sp>
        <p:nvSpPr>
          <p:cNvPr id="16" name="Rectangle 15"/>
          <p:cNvSpPr/>
          <p:nvPr/>
        </p:nvSpPr>
        <p:spPr>
          <a:xfrm>
            <a:off x="495300" y="4324886"/>
            <a:ext cx="17907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Census Blocks (Poly)</a:t>
            </a:r>
            <a:endParaRPr lang="en-US" dirty="0"/>
          </a:p>
        </p:txBody>
      </p:sp>
      <p:cxnSp>
        <p:nvCxnSpPr>
          <p:cNvPr id="17" name="Straight Arrow Connector 16"/>
          <p:cNvCxnSpPr>
            <a:endCxn id="24" idx="1"/>
          </p:cNvCxnSpPr>
          <p:nvPr/>
        </p:nvCxnSpPr>
        <p:spPr>
          <a:xfrm>
            <a:off x="2295525" y="4705886"/>
            <a:ext cx="1819275" cy="95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31066" y="3880089"/>
            <a:ext cx="2133600" cy="830997"/>
          </a:xfrm>
          <a:prstGeom prst="rect">
            <a:avLst/>
          </a:prstGeom>
          <a:noFill/>
        </p:spPr>
        <p:txBody>
          <a:bodyPr wrap="square" rtlCol="0">
            <a:spAutoFit/>
          </a:bodyPr>
          <a:lstStyle/>
          <a:p>
            <a:r>
              <a:rPr lang="en-US" sz="1600" dirty="0" smtClean="0"/>
              <a:t>Delete unnecessary fields &amp; Attribute Join (join field census FID)</a:t>
            </a:r>
            <a:endParaRPr lang="en-US" sz="1600" dirty="0"/>
          </a:p>
        </p:txBody>
      </p:sp>
      <p:cxnSp>
        <p:nvCxnSpPr>
          <p:cNvPr id="22" name="Straight Arrow Connector 21"/>
          <p:cNvCxnSpPr/>
          <p:nvPr/>
        </p:nvCxnSpPr>
        <p:spPr>
          <a:xfrm rot="5400000">
            <a:off x="6171009" y="2725083"/>
            <a:ext cx="1219994"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5715000" y="3105686"/>
            <a:ext cx="2209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Census Block Pts _SJOIN_ boundaries</a:t>
            </a:r>
            <a:endParaRPr lang="en-US" dirty="0"/>
          </a:p>
        </p:txBody>
      </p:sp>
      <p:sp>
        <p:nvSpPr>
          <p:cNvPr id="24" name="Rectangle 23"/>
          <p:cNvSpPr/>
          <p:nvPr/>
        </p:nvSpPr>
        <p:spPr>
          <a:xfrm>
            <a:off x="4114800" y="4334411"/>
            <a:ext cx="2209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Census Block Pts _SJOIN_ boundaries</a:t>
            </a:r>
            <a:endParaRPr lang="en-US" dirty="0"/>
          </a:p>
        </p:txBody>
      </p:sp>
      <p:cxnSp>
        <p:nvCxnSpPr>
          <p:cNvPr id="26" name="Straight Arrow Connector 25"/>
          <p:cNvCxnSpPr/>
          <p:nvPr/>
        </p:nvCxnSpPr>
        <p:spPr>
          <a:xfrm rot="5400000">
            <a:off x="2971006" y="5086092"/>
            <a:ext cx="762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867400" y="2800886"/>
            <a:ext cx="1066800" cy="338554"/>
          </a:xfrm>
          <a:prstGeom prst="rect">
            <a:avLst/>
          </a:prstGeom>
          <a:noFill/>
        </p:spPr>
        <p:txBody>
          <a:bodyPr wrap="square" rtlCol="0">
            <a:spAutoFit/>
          </a:bodyPr>
          <a:lstStyle/>
          <a:p>
            <a:r>
              <a:rPr lang="en-US" sz="1600" dirty="0" smtClean="0"/>
              <a:t>    </a:t>
            </a:r>
            <a:r>
              <a:rPr lang="en-US" sz="1600" dirty="0" smtClean="0"/>
              <a:t>Output</a:t>
            </a:r>
            <a:endParaRPr lang="en-US" sz="1600" dirty="0"/>
          </a:p>
        </p:txBody>
      </p:sp>
      <p:sp>
        <p:nvSpPr>
          <p:cNvPr id="28" name="TextBox 27"/>
          <p:cNvSpPr txBox="1"/>
          <p:nvPr/>
        </p:nvSpPr>
        <p:spPr>
          <a:xfrm>
            <a:off x="2362200" y="4858286"/>
            <a:ext cx="1066800" cy="584775"/>
          </a:xfrm>
          <a:prstGeom prst="rect">
            <a:avLst/>
          </a:prstGeom>
          <a:noFill/>
        </p:spPr>
        <p:txBody>
          <a:bodyPr wrap="square" rtlCol="0">
            <a:spAutoFit/>
          </a:bodyPr>
          <a:lstStyle/>
          <a:p>
            <a:r>
              <a:rPr lang="en-US" sz="1600" dirty="0" smtClean="0"/>
              <a:t>    </a:t>
            </a:r>
            <a:r>
              <a:rPr lang="en-US" sz="1600" dirty="0" smtClean="0"/>
              <a:t>Export joined file</a:t>
            </a:r>
            <a:endParaRPr lang="en-US" sz="1600" dirty="0"/>
          </a:p>
        </p:txBody>
      </p:sp>
      <p:sp>
        <p:nvSpPr>
          <p:cNvPr id="29" name="Rectangle 28"/>
          <p:cNvSpPr/>
          <p:nvPr/>
        </p:nvSpPr>
        <p:spPr>
          <a:xfrm>
            <a:off x="457200" y="5467886"/>
            <a:ext cx="3505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Census Blocks w FID of school attendance boundaries  (Poly)</a:t>
            </a:r>
            <a:endParaRPr lang="en-US" dirty="0"/>
          </a:p>
        </p:txBody>
      </p:sp>
      <p:cxnSp>
        <p:nvCxnSpPr>
          <p:cNvPr id="32" name="Straight Arrow Connector 31"/>
          <p:cNvCxnSpPr>
            <a:stCxn id="29" idx="3"/>
          </p:cNvCxnSpPr>
          <p:nvPr/>
        </p:nvCxnSpPr>
        <p:spPr>
          <a:xfrm>
            <a:off x="3962400" y="5848886"/>
            <a:ext cx="25908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6553200" y="5010686"/>
            <a:ext cx="19812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School Attendance Boundaries </a:t>
            </a:r>
          </a:p>
          <a:p>
            <a:pPr algn="ctr"/>
            <a:r>
              <a:rPr lang="en-US" dirty="0" smtClean="0"/>
              <a:t>that conform to blocks</a:t>
            </a:r>
            <a:endParaRPr lang="en-US" dirty="0"/>
          </a:p>
        </p:txBody>
      </p:sp>
      <p:sp>
        <p:nvSpPr>
          <p:cNvPr id="34" name="TextBox 33"/>
          <p:cNvSpPr txBox="1"/>
          <p:nvPr/>
        </p:nvSpPr>
        <p:spPr>
          <a:xfrm>
            <a:off x="4267200" y="5534561"/>
            <a:ext cx="1981200" cy="1323439"/>
          </a:xfrm>
          <a:prstGeom prst="rect">
            <a:avLst/>
          </a:prstGeom>
          <a:noFill/>
        </p:spPr>
        <p:txBody>
          <a:bodyPr wrap="square" rtlCol="0">
            <a:spAutoFit/>
          </a:bodyPr>
          <a:lstStyle/>
          <a:p>
            <a:r>
              <a:rPr lang="en-US" sz="1600" dirty="0" smtClean="0"/>
              <a:t>Dissolve on FID_2 School Attendance Boundary FID is named FID_2 in joined table</a:t>
            </a:r>
            <a:endParaRPr lang="en-US" sz="1600" dirty="0"/>
          </a:p>
        </p:txBody>
      </p:sp>
      <p:cxnSp>
        <p:nvCxnSpPr>
          <p:cNvPr id="37" name="Straight Connector 36"/>
          <p:cNvCxnSpPr/>
          <p:nvPr/>
        </p:nvCxnSpPr>
        <p:spPr>
          <a:xfrm>
            <a:off x="533400" y="3943886"/>
            <a:ext cx="8153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52400" y="800576"/>
            <a:ext cx="8534400" cy="400110"/>
          </a:xfrm>
          <a:prstGeom prst="rect">
            <a:avLst/>
          </a:prstGeom>
          <a:noFill/>
        </p:spPr>
        <p:txBody>
          <a:bodyPr wrap="square" rtlCol="0">
            <a:spAutoFit/>
          </a:bodyPr>
          <a:lstStyle/>
          <a:p>
            <a:r>
              <a:rPr lang="en-US" sz="2000" b="1" i="1" dirty="0" smtClean="0">
                <a:solidFill>
                  <a:schemeClr val="accent1">
                    <a:lumMod val="75000"/>
                  </a:schemeClr>
                </a:solidFill>
              </a:rPr>
              <a:t>0. Ensure that the school attendance boundaries conform to the census blocks</a:t>
            </a:r>
            <a:endParaRPr lang="en-US" sz="2000" b="1" i="1" dirty="0">
              <a:solidFill>
                <a:schemeClr val="accent1">
                  <a:lumMod val="75000"/>
                </a:schemeClr>
              </a:solidFill>
            </a:endParaRPr>
          </a:p>
        </p:txBody>
      </p:sp>
      <p:sp>
        <p:nvSpPr>
          <p:cNvPr id="41" name="Title 1"/>
          <p:cNvSpPr txBox="1">
            <a:spLocks/>
          </p:cNvSpPr>
          <p:nvPr/>
        </p:nvSpPr>
        <p:spPr>
          <a:xfrm>
            <a:off x="-1143000" y="-152400"/>
            <a:ext cx="11277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 Data Preparation: School Attendance</a:t>
            </a:r>
            <a:r>
              <a:rPr kumimoji="0" lang="en-US" sz="3600" b="0" i="0" u="none" strike="noStrike" kern="1200" cap="none" spc="0" normalizeH="0" noProof="0" dirty="0" smtClean="0">
                <a:ln>
                  <a:noFill/>
                </a:ln>
                <a:solidFill>
                  <a:schemeClr val="tx1"/>
                </a:solidFill>
                <a:effectLst/>
                <a:uLnTx/>
                <a:uFillTx/>
                <a:latin typeface="+mj-lt"/>
                <a:ea typeface="+mj-ea"/>
                <a:cs typeface="+mj-cs"/>
              </a:rPr>
              <a:t> Boundary</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4444</TotalTime>
  <Words>1898</Words>
  <Application>Microsoft Office PowerPoint</Application>
  <PresentationFormat>On-screen Show (4:3)</PresentationFormat>
  <Paragraphs>237</Paragraphs>
  <Slides>16</Slides>
  <Notes>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Matching school attendance boundaries with schools from CCD dataset</vt:lpstr>
      <vt:lpstr>Datasets </vt:lpstr>
      <vt:lpstr>Datasets: School Attendance Boundary</vt:lpstr>
      <vt:lpstr>Datasets: Census Geography </vt:lpstr>
      <vt:lpstr>Datasets: CCD data</vt:lpstr>
      <vt:lpstr>Objective</vt:lpstr>
      <vt:lpstr> Data Preparation: CCD data</vt:lpstr>
      <vt:lpstr> Data Preparation: Census Geography</vt:lpstr>
      <vt:lpstr>Slide 9</vt:lpstr>
      <vt:lpstr>Slide 10</vt:lpstr>
      <vt:lpstr>Slide 11</vt:lpstr>
      <vt:lpstr>Slide 12</vt:lpstr>
      <vt:lpstr>Slide 13</vt:lpstr>
      <vt:lpstr>Field Calculator </vt:lpstr>
      <vt:lpstr>Description of a VBA script</vt:lpstr>
      <vt:lpstr>Slide 16</vt:lpstr>
    </vt:vector>
  </TitlesOfParts>
  <Company>The College of William &amp; Mary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Matching school attendance boundaries with schools</dc:title>
  <dc:creator>ash</dc:creator>
  <cp:lastModifiedBy>ash</cp:lastModifiedBy>
  <cp:revision>191</cp:revision>
  <dcterms:created xsi:type="dcterms:W3CDTF">2010-02-16T11:34:30Z</dcterms:created>
  <dcterms:modified xsi:type="dcterms:W3CDTF">2010-02-20T12:06:02Z</dcterms:modified>
</cp:coreProperties>
</file>