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0"/>
  </p:notesMasterIdLst>
  <p:handoutMasterIdLst>
    <p:handoutMasterId r:id="rId41"/>
  </p:handoutMasterIdLst>
  <p:sldIdLst>
    <p:sldId id="304" r:id="rId2"/>
    <p:sldId id="306" r:id="rId3"/>
    <p:sldId id="278" r:id="rId4"/>
    <p:sldId id="293" r:id="rId5"/>
    <p:sldId id="295" r:id="rId6"/>
    <p:sldId id="299" r:id="rId7"/>
    <p:sldId id="300" r:id="rId8"/>
    <p:sldId id="303" r:id="rId9"/>
    <p:sldId id="269" r:id="rId10"/>
    <p:sldId id="297" r:id="rId11"/>
    <p:sldId id="259" r:id="rId12"/>
    <p:sldId id="280" r:id="rId13"/>
    <p:sldId id="279" r:id="rId14"/>
    <p:sldId id="296" r:id="rId15"/>
    <p:sldId id="256" r:id="rId16"/>
    <p:sldId id="282" r:id="rId17"/>
    <p:sldId id="268" r:id="rId18"/>
    <p:sldId id="283" r:id="rId19"/>
    <p:sldId id="257" r:id="rId20"/>
    <p:sldId id="284" r:id="rId21"/>
    <p:sldId id="258" r:id="rId22"/>
    <p:sldId id="285" r:id="rId23"/>
    <p:sldId id="262" r:id="rId24"/>
    <p:sldId id="286" r:id="rId25"/>
    <p:sldId id="302" r:id="rId26"/>
    <p:sldId id="287" r:id="rId27"/>
    <p:sldId id="267" r:id="rId28"/>
    <p:sldId id="288" r:id="rId29"/>
    <p:sldId id="265" r:id="rId30"/>
    <p:sldId id="289" r:id="rId31"/>
    <p:sldId id="263" r:id="rId32"/>
    <p:sldId id="290" r:id="rId33"/>
    <p:sldId id="266" r:id="rId34"/>
    <p:sldId id="291" r:id="rId35"/>
    <p:sldId id="264" r:id="rId36"/>
    <p:sldId id="270" r:id="rId37"/>
    <p:sldId id="298" r:id="rId38"/>
    <p:sldId id="301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38" autoAdjust="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1.34</c:v>
                </c:pt>
                <c:pt idx="1">
                  <c:v>38.93</c:v>
                </c:pt>
                <c:pt idx="2">
                  <c:v>5.04</c:v>
                </c:pt>
                <c:pt idx="3">
                  <c:v>0.24</c:v>
                </c:pt>
                <c:pt idx="4">
                  <c:v>4.6500000000000004</c:v>
                </c:pt>
                <c:pt idx="5">
                  <c:v>49.8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82144"/>
        <c:axId val="48304896"/>
      </c:barChart>
      <c:catAx>
        <c:axId val="27782144"/>
        <c:scaling>
          <c:orientation val="minMax"/>
        </c:scaling>
        <c:delete val="0"/>
        <c:axPos val="b"/>
        <c:majorTickMark val="out"/>
        <c:minorTickMark val="none"/>
        <c:tickLblPos val="nextTo"/>
        <c:crossAx val="48304896"/>
        <c:crosses val="autoZero"/>
        <c:auto val="1"/>
        <c:lblAlgn val="ctr"/>
        <c:lblOffset val="100"/>
        <c:noMultiLvlLbl val="0"/>
      </c:catAx>
      <c:valAx>
        <c:axId val="4830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82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67.5</c:v>
                </c:pt>
                <c:pt idx="1">
                  <c:v>8.84</c:v>
                </c:pt>
                <c:pt idx="2">
                  <c:v>23.66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66.27</c:v>
                </c:pt>
                <c:pt idx="1">
                  <c:v>8.11</c:v>
                </c:pt>
                <c:pt idx="2">
                  <c:v>25.62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69312"/>
        <c:axId val="31070848"/>
      </c:barChart>
      <c:catAx>
        <c:axId val="31069312"/>
        <c:scaling>
          <c:orientation val="minMax"/>
        </c:scaling>
        <c:delete val="0"/>
        <c:axPos val="b"/>
        <c:majorTickMark val="out"/>
        <c:minorTickMark val="none"/>
        <c:tickLblPos val="nextTo"/>
        <c:crossAx val="31070848"/>
        <c:crosses val="autoZero"/>
        <c:auto val="1"/>
        <c:lblAlgn val="ctr"/>
        <c:lblOffset val="100"/>
        <c:noMultiLvlLbl val="0"/>
      </c:catAx>
      <c:valAx>
        <c:axId val="3107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069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9793988015649"/>
          <c:y val="9.2802650389162453E-2"/>
          <c:w val="0.5209411677313921"/>
          <c:h val="0.79797045542217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1.44</c:v>
                </c:pt>
                <c:pt idx="1">
                  <c:v>55.22</c:v>
                </c:pt>
                <c:pt idx="2">
                  <c:v>3.69</c:v>
                </c:pt>
                <c:pt idx="3">
                  <c:v>0.32</c:v>
                </c:pt>
                <c:pt idx="4">
                  <c:v>4.33</c:v>
                </c:pt>
                <c:pt idx="5">
                  <c:v>35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0.54</c:v>
                </c:pt>
                <c:pt idx="1">
                  <c:v>57.5</c:v>
                </c:pt>
                <c:pt idx="2">
                  <c:v>3.57</c:v>
                </c:pt>
                <c:pt idx="3">
                  <c:v>0.36</c:v>
                </c:pt>
                <c:pt idx="4">
                  <c:v>4.29</c:v>
                </c:pt>
                <c:pt idx="5">
                  <c:v>33.74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18176"/>
        <c:axId val="52028160"/>
      </c:barChart>
      <c:catAx>
        <c:axId val="52018176"/>
        <c:scaling>
          <c:orientation val="minMax"/>
        </c:scaling>
        <c:delete val="0"/>
        <c:axPos val="b"/>
        <c:majorTickMark val="out"/>
        <c:minorTickMark val="none"/>
        <c:tickLblPos val="nextTo"/>
        <c:crossAx val="52028160"/>
        <c:crosses val="autoZero"/>
        <c:auto val="1"/>
        <c:lblAlgn val="ctr"/>
        <c:lblOffset val="100"/>
        <c:noMultiLvlLbl val="0"/>
      </c:catAx>
      <c:valAx>
        <c:axId val="5202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018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59.87</c:v>
                </c:pt>
                <c:pt idx="1">
                  <c:v>8.99</c:v>
                </c:pt>
                <c:pt idx="2">
                  <c:v>31.14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54.82</c:v>
                </c:pt>
                <c:pt idx="1">
                  <c:v>11.61</c:v>
                </c:pt>
                <c:pt idx="2">
                  <c:v>33.57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53632"/>
        <c:axId val="31255168"/>
      </c:barChart>
      <c:catAx>
        <c:axId val="31253632"/>
        <c:scaling>
          <c:orientation val="minMax"/>
        </c:scaling>
        <c:delete val="0"/>
        <c:axPos val="b"/>
        <c:majorTickMark val="out"/>
        <c:minorTickMark val="none"/>
        <c:tickLblPos val="nextTo"/>
        <c:crossAx val="31255168"/>
        <c:crosses val="autoZero"/>
        <c:auto val="1"/>
        <c:lblAlgn val="ctr"/>
        <c:lblOffset val="100"/>
        <c:noMultiLvlLbl val="0"/>
      </c:catAx>
      <c:valAx>
        <c:axId val="31255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253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9793988015649"/>
          <c:y val="0.1100937166715832"/>
          <c:w val="0.5209411677313921"/>
          <c:h val="0.7806793891397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0.21</c:v>
                </c:pt>
                <c:pt idx="1">
                  <c:v>8.23</c:v>
                </c:pt>
                <c:pt idx="2">
                  <c:v>2.67</c:v>
                </c:pt>
                <c:pt idx="3">
                  <c:v>0.41</c:v>
                </c:pt>
                <c:pt idx="4">
                  <c:v>3.5</c:v>
                </c:pt>
                <c:pt idx="5">
                  <c:v>84.98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0.2</c:v>
                </c:pt>
                <c:pt idx="1">
                  <c:v>8.1999999999999993</c:v>
                </c:pt>
                <c:pt idx="2">
                  <c:v>2.67</c:v>
                </c:pt>
                <c:pt idx="3">
                  <c:v>0.41</c:v>
                </c:pt>
                <c:pt idx="4">
                  <c:v>3.5</c:v>
                </c:pt>
                <c:pt idx="5">
                  <c:v>84.98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50272"/>
        <c:axId val="52151808"/>
      </c:barChart>
      <c:catAx>
        <c:axId val="52150272"/>
        <c:scaling>
          <c:orientation val="minMax"/>
        </c:scaling>
        <c:delete val="0"/>
        <c:axPos val="b"/>
        <c:majorTickMark val="out"/>
        <c:minorTickMark val="none"/>
        <c:tickLblPos val="nextTo"/>
        <c:crossAx val="52151808"/>
        <c:crosses val="autoZero"/>
        <c:auto val="1"/>
        <c:lblAlgn val="ctr"/>
        <c:lblOffset val="100"/>
        <c:noMultiLvlLbl val="0"/>
      </c:catAx>
      <c:valAx>
        <c:axId val="5215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150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30.94</c:v>
                </c:pt>
                <c:pt idx="1">
                  <c:v>4.92</c:v>
                </c:pt>
                <c:pt idx="2">
                  <c:v>64.14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30.94</c:v>
                </c:pt>
                <c:pt idx="1">
                  <c:v>4.92</c:v>
                </c:pt>
                <c:pt idx="2">
                  <c:v>64.14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380416"/>
        <c:axId val="54381952"/>
      </c:barChart>
      <c:catAx>
        <c:axId val="54380416"/>
        <c:scaling>
          <c:orientation val="minMax"/>
        </c:scaling>
        <c:delete val="0"/>
        <c:axPos val="b"/>
        <c:majorTickMark val="out"/>
        <c:minorTickMark val="none"/>
        <c:tickLblPos val="nextTo"/>
        <c:crossAx val="54381952"/>
        <c:crosses val="autoZero"/>
        <c:auto val="1"/>
        <c:lblAlgn val="ctr"/>
        <c:lblOffset val="100"/>
        <c:noMultiLvlLbl val="0"/>
      </c:catAx>
      <c:valAx>
        <c:axId val="5438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380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9793988015649"/>
          <c:y val="0.12738478295400396"/>
          <c:w val="0.5209411677313921"/>
          <c:h val="0.76338832285733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0.17</c:v>
                </c:pt>
                <c:pt idx="1">
                  <c:v>58.85</c:v>
                </c:pt>
                <c:pt idx="2">
                  <c:v>4.51</c:v>
                </c:pt>
                <c:pt idx="3">
                  <c:v>0</c:v>
                </c:pt>
                <c:pt idx="4">
                  <c:v>5.9</c:v>
                </c:pt>
                <c:pt idx="5">
                  <c:v>30.57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0.26</c:v>
                </c:pt>
                <c:pt idx="1">
                  <c:v>55.19</c:v>
                </c:pt>
                <c:pt idx="2">
                  <c:v>6.18</c:v>
                </c:pt>
                <c:pt idx="3">
                  <c:v>0</c:v>
                </c:pt>
                <c:pt idx="4">
                  <c:v>4.8600000000000003</c:v>
                </c:pt>
                <c:pt idx="5">
                  <c:v>33.51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24704"/>
        <c:axId val="52426240"/>
      </c:barChart>
      <c:catAx>
        <c:axId val="52424704"/>
        <c:scaling>
          <c:orientation val="minMax"/>
        </c:scaling>
        <c:delete val="0"/>
        <c:axPos val="b"/>
        <c:majorTickMark val="out"/>
        <c:minorTickMark val="none"/>
        <c:tickLblPos val="nextTo"/>
        <c:crossAx val="52426240"/>
        <c:crosses val="autoZero"/>
        <c:auto val="1"/>
        <c:lblAlgn val="ctr"/>
        <c:lblOffset val="100"/>
        <c:noMultiLvlLbl val="0"/>
      </c:catAx>
      <c:valAx>
        <c:axId val="5242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424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76.39</c:v>
                </c:pt>
                <c:pt idx="1">
                  <c:v>7.12</c:v>
                </c:pt>
                <c:pt idx="2">
                  <c:v>16.489999999999998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75.69</c:v>
                </c:pt>
                <c:pt idx="1">
                  <c:v>4.8600000000000003</c:v>
                </c:pt>
                <c:pt idx="2">
                  <c:v>19.45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47104"/>
        <c:axId val="52448640"/>
      </c:barChart>
      <c:catAx>
        <c:axId val="52447104"/>
        <c:scaling>
          <c:orientation val="minMax"/>
        </c:scaling>
        <c:delete val="0"/>
        <c:axPos val="b"/>
        <c:majorTickMark val="out"/>
        <c:minorTickMark val="none"/>
        <c:tickLblPos val="nextTo"/>
        <c:crossAx val="52448640"/>
        <c:crosses val="autoZero"/>
        <c:auto val="1"/>
        <c:lblAlgn val="ctr"/>
        <c:lblOffset val="100"/>
        <c:noMultiLvlLbl val="0"/>
      </c:catAx>
      <c:valAx>
        <c:axId val="5244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447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9793988015649"/>
          <c:y val="9.2802650389162453E-2"/>
          <c:w val="0.5209411677313921"/>
          <c:h val="0.79797045542217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0.26</c:v>
                </c:pt>
                <c:pt idx="1">
                  <c:v>37.729999999999997</c:v>
                </c:pt>
                <c:pt idx="2">
                  <c:v>7.26</c:v>
                </c:pt>
                <c:pt idx="3">
                  <c:v>0.26</c:v>
                </c:pt>
                <c:pt idx="4">
                  <c:v>4.3499999999999996</c:v>
                </c:pt>
                <c:pt idx="5">
                  <c:v>50</c:v>
                </c:pt>
                <c:pt idx="6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0.26</c:v>
                </c:pt>
                <c:pt idx="1">
                  <c:v>37.53</c:v>
                </c:pt>
                <c:pt idx="2">
                  <c:v>7.26</c:v>
                </c:pt>
                <c:pt idx="3">
                  <c:v>0.26</c:v>
                </c:pt>
                <c:pt idx="4">
                  <c:v>4.3499999999999996</c:v>
                </c:pt>
                <c:pt idx="5">
                  <c:v>50</c:v>
                </c:pt>
                <c:pt idx="6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27424"/>
        <c:axId val="54728960"/>
      </c:barChart>
      <c:catAx>
        <c:axId val="54727424"/>
        <c:scaling>
          <c:orientation val="minMax"/>
        </c:scaling>
        <c:delete val="0"/>
        <c:axPos val="b"/>
        <c:majorTickMark val="out"/>
        <c:minorTickMark val="none"/>
        <c:tickLblPos val="nextTo"/>
        <c:crossAx val="54728960"/>
        <c:crosses val="autoZero"/>
        <c:auto val="1"/>
        <c:lblAlgn val="ctr"/>
        <c:lblOffset val="100"/>
        <c:noMultiLvlLbl val="0"/>
      </c:catAx>
      <c:valAx>
        <c:axId val="5472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727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43.93</c:v>
                </c:pt>
                <c:pt idx="1">
                  <c:v>10.29</c:v>
                </c:pt>
                <c:pt idx="2">
                  <c:v>45.78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43.93</c:v>
                </c:pt>
                <c:pt idx="1">
                  <c:v>10.29</c:v>
                </c:pt>
                <c:pt idx="2">
                  <c:v>45.78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82592"/>
        <c:axId val="68886912"/>
      </c:barChart>
      <c:catAx>
        <c:axId val="54782592"/>
        <c:scaling>
          <c:orientation val="minMax"/>
        </c:scaling>
        <c:delete val="0"/>
        <c:axPos val="b"/>
        <c:majorTickMark val="out"/>
        <c:minorTickMark val="none"/>
        <c:tickLblPos val="nextTo"/>
        <c:crossAx val="68886912"/>
        <c:crosses val="autoZero"/>
        <c:auto val="1"/>
        <c:lblAlgn val="ctr"/>
        <c:lblOffset val="100"/>
        <c:noMultiLvlLbl val="0"/>
      </c:catAx>
      <c:valAx>
        <c:axId val="6888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782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9793988015649"/>
          <c:y val="9.2802650389162453E-2"/>
          <c:w val="0.5209411677313921"/>
          <c:h val="0.79797045542217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59.27</c:v>
                </c:pt>
                <c:pt idx="2">
                  <c:v>7.89</c:v>
                </c:pt>
                <c:pt idx="3">
                  <c:v>0</c:v>
                </c:pt>
                <c:pt idx="4">
                  <c:v>7.52</c:v>
                </c:pt>
                <c:pt idx="5">
                  <c:v>24.04</c:v>
                </c:pt>
                <c:pt idx="6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1.1399999999999999</c:v>
                </c:pt>
                <c:pt idx="1">
                  <c:v>61.29</c:v>
                </c:pt>
                <c:pt idx="2">
                  <c:v>8.35</c:v>
                </c:pt>
                <c:pt idx="3">
                  <c:v>0</c:v>
                </c:pt>
                <c:pt idx="4">
                  <c:v>6.83</c:v>
                </c:pt>
                <c:pt idx="5">
                  <c:v>22.2</c:v>
                </c:pt>
                <c:pt idx="6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71360"/>
        <c:axId val="68672896"/>
      </c:barChart>
      <c:catAx>
        <c:axId val="68671360"/>
        <c:scaling>
          <c:orientation val="minMax"/>
        </c:scaling>
        <c:delete val="0"/>
        <c:axPos val="b"/>
        <c:majorTickMark val="out"/>
        <c:minorTickMark val="none"/>
        <c:tickLblPos val="nextTo"/>
        <c:crossAx val="68672896"/>
        <c:crosses val="autoZero"/>
        <c:auto val="1"/>
        <c:lblAlgn val="ctr"/>
        <c:lblOffset val="100"/>
        <c:noMultiLvlLbl val="0"/>
      </c:catAx>
      <c:valAx>
        <c:axId val="6867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671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55.32</c:v>
                </c:pt>
                <c:pt idx="1">
                  <c:v>7.41</c:v>
                </c:pt>
                <c:pt idx="2">
                  <c:v>37.270000000000003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38048"/>
        <c:axId val="48339584"/>
      </c:barChart>
      <c:catAx>
        <c:axId val="48338048"/>
        <c:scaling>
          <c:orientation val="minMax"/>
        </c:scaling>
        <c:delete val="0"/>
        <c:axPos val="b"/>
        <c:majorTickMark val="out"/>
        <c:minorTickMark val="none"/>
        <c:tickLblPos val="nextTo"/>
        <c:crossAx val="48339584"/>
        <c:crosses val="autoZero"/>
        <c:auto val="1"/>
        <c:lblAlgn val="ctr"/>
        <c:lblOffset val="100"/>
        <c:noMultiLvlLbl val="0"/>
      </c:catAx>
      <c:valAx>
        <c:axId val="48339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338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68.81</c:v>
                </c:pt>
                <c:pt idx="1">
                  <c:v>8.25</c:v>
                </c:pt>
                <c:pt idx="2">
                  <c:v>22.94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67.36</c:v>
                </c:pt>
                <c:pt idx="1">
                  <c:v>7.97</c:v>
                </c:pt>
                <c:pt idx="2">
                  <c:v>24.67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22688"/>
        <c:axId val="68724224"/>
      </c:barChart>
      <c:catAx>
        <c:axId val="68722688"/>
        <c:scaling>
          <c:orientation val="minMax"/>
        </c:scaling>
        <c:delete val="0"/>
        <c:axPos val="b"/>
        <c:majorTickMark val="out"/>
        <c:minorTickMark val="none"/>
        <c:tickLblPos val="nextTo"/>
        <c:crossAx val="68724224"/>
        <c:crosses val="autoZero"/>
        <c:auto val="1"/>
        <c:lblAlgn val="ctr"/>
        <c:lblOffset val="100"/>
        <c:noMultiLvlLbl val="0"/>
      </c:catAx>
      <c:valAx>
        <c:axId val="6872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722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9793988015649"/>
          <c:y val="0.1100937166715832"/>
          <c:w val="0.5209411677313921"/>
          <c:h val="0.7806793891397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0.59</c:v>
                </c:pt>
                <c:pt idx="1">
                  <c:v>34.15</c:v>
                </c:pt>
                <c:pt idx="2">
                  <c:v>3.43</c:v>
                </c:pt>
                <c:pt idx="3">
                  <c:v>0.28999999999999998</c:v>
                </c:pt>
                <c:pt idx="4">
                  <c:v>4.91</c:v>
                </c:pt>
                <c:pt idx="5">
                  <c:v>56.63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0.78</c:v>
                </c:pt>
                <c:pt idx="1">
                  <c:v>29.3</c:v>
                </c:pt>
                <c:pt idx="2">
                  <c:v>3.52</c:v>
                </c:pt>
                <c:pt idx="3">
                  <c:v>0.39</c:v>
                </c:pt>
                <c:pt idx="4">
                  <c:v>5.34</c:v>
                </c:pt>
                <c:pt idx="5">
                  <c:v>60.67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835584"/>
        <c:axId val="68841472"/>
      </c:barChart>
      <c:catAx>
        <c:axId val="68835584"/>
        <c:scaling>
          <c:orientation val="minMax"/>
        </c:scaling>
        <c:delete val="0"/>
        <c:axPos val="b"/>
        <c:majorTickMark val="out"/>
        <c:minorTickMark val="none"/>
        <c:tickLblPos val="nextTo"/>
        <c:crossAx val="68841472"/>
        <c:crosses val="autoZero"/>
        <c:auto val="1"/>
        <c:lblAlgn val="ctr"/>
        <c:lblOffset val="100"/>
        <c:noMultiLvlLbl val="0"/>
      </c:catAx>
      <c:valAx>
        <c:axId val="6884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835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56.04</c:v>
                </c:pt>
                <c:pt idx="1">
                  <c:v>8.6300000000000008</c:v>
                </c:pt>
                <c:pt idx="2">
                  <c:v>35.33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55.21</c:v>
                </c:pt>
                <c:pt idx="1">
                  <c:v>7.94</c:v>
                </c:pt>
                <c:pt idx="2">
                  <c:v>36.85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854144"/>
        <c:axId val="68855680"/>
      </c:barChart>
      <c:catAx>
        <c:axId val="68854144"/>
        <c:scaling>
          <c:orientation val="minMax"/>
        </c:scaling>
        <c:delete val="0"/>
        <c:axPos val="b"/>
        <c:majorTickMark val="out"/>
        <c:minorTickMark val="none"/>
        <c:tickLblPos val="nextTo"/>
        <c:crossAx val="68855680"/>
        <c:crosses val="autoZero"/>
        <c:auto val="1"/>
        <c:lblAlgn val="ctr"/>
        <c:lblOffset val="100"/>
        <c:noMultiLvlLbl val="0"/>
      </c:catAx>
      <c:valAx>
        <c:axId val="6885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854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9793988015649"/>
          <c:y val="9.2802650389162453E-2"/>
          <c:w val="0.5209411677313921"/>
          <c:h val="0.79797045542217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0.81</c:v>
                </c:pt>
                <c:pt idx="1">
                  <c:v>52.56</c:v>
                </c:pt>
                <c:pt idx="2">
                  <c:v>10.7</c:v>
                </c:pt>
                <c:pt idx="3">
                  <c:v>0.12</c:v>
                </c:pt>
                <c:pt idx="4">
                  <c:v>4.3</c:v>
                </c:pt>
                <c:pt idx="5">
                  <c:v>31.51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1.02</c:v>
                </c:pt>
                <c:pt idx="1">
                  <c:v>47.41</c:v>
                </c:pt>
                <c:pt idx="2">
                  <c:v>6.1</c:v>
                </c:pt>
                <c:pt idx="3">
                  <c:v>0.1</c:v>
                </c:pt>
                <c:pt idx="4">
                  <c:v>5.29</c:v>
                </c:pt>
                <c:pt idx="5">
                  <c:v>40.08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959232"/>
        <c:axId val="68997888"/>
      </c:barChart>
      <c:catAx>
        <c:axId val="68959232"/>
        <c:scaling>
          <c:orientation val="minMax"/>
        </c:scaling>
        <c:delete val="0"/>
        <c:axPos val="b"/>
        <c:majorTickMark val="out"/>
        <c:minorTickMark val="none"/>
        <c:tickLblPos val="nextTo"/>
        <c:crossAx val="68997888"/>
        <c:crosses val="autoZero"/>
        <c:auto val="1"/>
        <c:lblAlgn val="ctr"/>
        <c:lblOffset val="100"/>
        <c:noMultiLvlLbl val="0"/>
      </c:catAx>
      <c:valAx>
        <c:axId val="6899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959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61.51</c:v>
                </c:pt>
                <c:pt idx="1">
                  <c:v>8.9600000000000009</c:v>
                </c:pt>
                <c:pt idx="2">
                  <c:v>29.53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63.07</c:v>
                </c:pt>
                <c:pt idx="1">
                  <c:v>8.5500000000000007</c:v>
                </c:pt>
                <c:pt idx="2">
                  <c:v>28.38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18752"/>
        <c:axId val="69020288"/>
      </c:barChart>
      <c:catAx>
        <c:axId val="69018752"/>
        <c:scaling>
          <c:orientation val="minMax"/>
        </c:scaling>
        <c:delete val="0"/>
        <c:axPos val="b"/>
        <c:majorTickMark val="out"/>
        <c:minorTickMark val="none"/>
        <c:tickLblPos val="nextTo"/>
        <c:crossAx val="69020288"/>
        <c:crosses val="autoZero"/>
        <c:auto val="1"/>
        <c:lblAlgn val="ctr"/>
        <c:lblOffset val="100"/>
        <c:noMultiLvlLbl val="0"/>
      </c:catAx>
      <c:valAx>
        <c:axId val="6902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018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9793988015649"/>
          <c:y val="9.2802650389162453E-2"/>
          <c:w val="0.5209411677313921"/>
          <c:h val="0.79797045542217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1.33</c:v>
                </c:pt>
                <c:pt idx="1">
                  <c:v>68.97</c:v>
                </c:pt>
                <c:pt idx="2">
                  <c:v>9.81</c:v>
                </c:pt>
                <c:pt idx="3">
                  <c:v>0.27</c:v>
                </c:pt>
                <c:pt idx="4">
                  <c:v>5.57</c:v>
                </c:pt>
                <c:pt idx="5">
                  <c:v>13.79</c:v>
                </c:pt>
                <c:pt idx="6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1.08</c:v>
                </c:pt>
                <c:pt idx="1">
                  <c:v>66.260000000000005</c:v>
                </c:pt>
                <c:pt idx="2">
                  <c:v>14.25</c:v>
                </c:pt>
                <c:pt idx="3">
                  <c:v>0.27</c:v>
                </c:pt>
                <c:pt idx="4">
                  <c:v>4.03</c:v>
                </c:pt>
                <c:pt idx="5">
                  <c:v>13.84</c:v>
                </c:pt>
                <c:pt idx="6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96128"/>
        <c:axId val="69297664"/>
      </c:barChart>
      <c:catAx>
        <c:axId val="69296128"/>
        <c:scaling>
          <c:orientation val="minMax"/>
        </c:scaling>
        <c:delete val="0"/>
        <c:axPos val="b"/>
        <c:majorTickMark val="out"/>
        <c:minorTickMark val="none"/>
        <c:tickLblPos val="nextTo"/>
        <c:crossAx val="69297664"/>
        <c:crosses val="autoZero"/>
        <c:auto val="1"/>
        <c:lblAlgn val="ctr"/>
        <c:lblOffset val="100"/>
        <c:noMultiLvlLbl val="0"/>
      </c:catAx>
      <c:valAx>
        <c:axId val="6929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296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64.06</c:v>
                </c:pt>
                <c:pt idx="1">
                  <c:v>8.75</c:v>
                </c:pt>
                <c:pt idx="2">
                  <c:v>27.19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65.05</c:v>
                </c:pt>
                <c:pt idx="1">
                  <c:v>9.2799999999999994</c:v>
                </c:pt>
                <c:pt idx="2">
                  <c:v>25.67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146496"/>
        <c:axId val="69148032"/>
      </c:barChart>
      <c:catAx>
        <c:axId val="69146496"/>
        <c:scaling>
          <c:orientation val="minMax"/>
        </c:scaling>
        <c:delete val="0"/>
        <c:axPos val="b"/>
        <c:majorTickMark val="out"/>
        <c:minorTickMark val="none"/>
        <c:tickLblPos val="nextTo"/>
        <c:crossAx val="69148032"/>
        <c:crosses val="autoZero"/>
        <c:auto val="1"/>
        <c:lblAlgn val="ctr"/>
        <c:lblOffset val="100"/>
        <c:noMultiLvlLbl val="0"/>
      </c:catAx>
      <c:valAx>
        <c:axId val="6914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146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1.49</c:v>
                </c:pt>
                <c:pt idx="1">
                  <c:v>23.05</c:v>
                </c:pt>
                <c:pt idx="2">
                  <c:v>3.98</c:v>
                </c:pt>
                <c:pt idx="3">
                  <c:v>0</c:v>
                </c:pt>
                <c:pt idx="4">
                  <c:v>2.82</c:v>
                </c:pt>
                <c:pt idx="5">
                  <c:v>68.489999999999995</c:v>
                </c:pt>
                <c:pt idx="6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1.22</c:v>
                </c:pt>
                <c:pt idx="1">
                  <c:v>27.53</c:v>
                </c:pt>
                <c:pt idx="2">
                  <c:v>3.48</c:v>
                </c:pt>
                <c:pt idx="3">
                  <c:v>0</c:v>
                </c:pt>
                <c:pt idx="4">
                  <c:v>1.92</c:v>
                </c:pt>
                <c:pt idx="5">
                  <c:v>65.680000000000007</c:v>
                </c:pt>
                <c:pt idx="6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54272"/>
        <c:axId val="48055808"/>
      </c:barChart>
      <c:catAx>
        <c:axId val="48054272"/>
        <c:scaling>
          <c:orientation val="minMax"/>
        </c:scaling>
        <c:delete val="0"/>
        <c:axPos val="b"/>
        <c:majorTickMark val="out"/>
        <c:minorTickMark val="none"/>
        <c:tickLblPos val="nextTo"/>
        <c:crossAx val="48055808"/>
        <c:crosses val="autoZero"/>
        <c:auto val="1"/>
        <c:lblAlgn val="ctr"/>
        <c:lblOffset val="100"/>
        <c:noMultiLvlLbl val="0"/>
      </c:catAx>
      <c:valAx>
        <c:axId val="48055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054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35.159999999999997</c:v>
                </c:pt>
                <c:pt idx="1">
                  <c:v>5.8</c:v>
                </c:pt>
                <c:pt idx="2">
                  <c:v>59.04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32.06</c:v>
                </c:pt>
                <c:pt idx="1">
                  <c:v>6.44</c:v>
                </c:pt>
                <c:pt idx="2">
                  <c:v>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5"/>
        <c:axId val="48113536"/>
        <c:axId val="48115072"/>
      </c:barChart>
      <c:catAx>
        <c:axId val="48113536"/>
        <c:scaling>
          <c:orientation val="minMax"/>
        </c:scaling>
        <c:delete val="0"/>
        <c:axPos val="b"/>
        <c:majorTickMark val="out"/>
        <c:minorTickMark val="none"/>
        <c:tickLblPos val="nextTo"/>
        <c:crossAx val="48115072"/>
        <c:crosses val="autoZero"/>
        <c:auto val="1"/>
        <c:lblAlgn val="ctr"/>
        <c:lblOffset val="100"/>
        <c:noMultiLvlLbl val="0"/>
      </c:catAx>
      <c:valAx>
        <c:axId val="48115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113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9793988015649"/>
          <c:y val="4.3811295922303657E-2"/>
          <c:w val="0.5209411677313921"/>
          <c:h val="0.79508861104177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1.41</c:v>
                </c:pt>
                <c:pt idx="1">
                  <c:v>57.29</c:v>
                </c:pt>
                <c:pt idx="2">
                  <c:v>14.76</c:v>
                </c:pt>
                <c:pt idx="3">
                  <c:v>0</c:v>
                </c:pt>
                <c:pt idx="4">
                  <c:v>5.8</c:v>
                </c:pt>
                <c:pt idx="5">
                  <c:v>20.56</c:v>
                </c:pt>
                <c:pt idx="6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56512"/>
        <c:axId val="48258048"/>
      </c:barChart>
      <c:catAx>
        <c:axId val="48256512"/>
        <c:scaling>
          <c:orientation val="minMax"/>
        </c:scaling>
        <c:delete val="0"/>
        <c:axPos val="b"/>
        <c:majorTickMark val="out"/>
        <c:minorTickMark val="none"/>
        <c:tickLblPos val="nextTo"/>
        <c:crossAx val="48258048"/>
        <c:crosses val="autoZero"/>
        <c:auto val="1"/>
        <c:lblAlgn val="ctr"/>
        <c:lblOffset val="100"/>
        <c:noMultiLvlLbl val="0"/>
      </c:catAx>
      <c:valAx>
        <c:axId val="4825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256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66.08</c:v>
                </c:pt>
                <c:pt idx="1">
                  <c:v>9.32</c:v>
                </c:pt>
                <c:pt idx="2">
                  <c:v>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87104"/>
        <c:axId val="48452736"/>
      </c:barChart>
      <c:catAx>
        <c:axId val="48287104"/>
        <c:scaling>
          <c:orientation val="minMax"/>
        </c:scaling>
        <c:delete val="0"/>
        <c:axPos val="b"/>
        <c:majorTickMark val="out"/>
        <c:minorTickMark val="none"/>
        <c:tickLblPos val="nextTo"/>
        <c:crossAx val="48452736"/>
        <c:crosses val="autoZero"/>
        <c:auto val="1"/>
        <c:lblAlgn val="ctr"/>
        <c:lblOffset val="100"/>
        <c:noMultiLvlLbl val="0"/>
      </c:catAx>
      <c:valAx>
        <c:axId val="4845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287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9793988015649"/>
          <c:y val="0.1100937166715832"/>
          <c:w val="0.5209411677313921"/>
          <c:h val="0.7806793891397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32.549999999999997</c:v>
                </c:pt>
                <c:pt idx="2">
                  <c:v>5.14</c:v>
                </c:pt>
                <c:pt idx="3">
                  <c:v>0</c:v>
                </c:pt>
                <c:pt idx="4">
                  <c:v>1.5</c:v>
                </c:pt>
                <c:pt idx="5">
                  <c:v>60.81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20.3</c:v>
                </c:pt>
                <c:pt idx="2">
                  <c:v>4.0599999999999996</c:v>
                </c:pt>
                <c:pt idx="3">
                  <c:v>0</c:v>
                </c:pt>
                <c:pt idx="4">
                  <c:v>1.92</c:v>
                </c:pt>
                <c:pt idx="5">
                  <c:v>73.72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28608"/>
        <c:axId val="51511296"/>
      </c:barChart>
      <c:catAx>
        <c:axId val="48228608"/>
        <c:scaling>
          <c:orientation val="minMax"/>
        </c:scaling>
        <c:delete val="0"/>
        <c:axPos val="b"/>
        <c:majorTickMark val="out"/>
        <c:minorTickMark val="none"/>
        <c:tickLblPos val="nextTo"/>
        <c:crossAx val="51511296"/>
        <c:crosses val="autoZero"/>
        <c:auto val="1"/>
        <c:lblAlgn val="ctr"/>
        <c:lblOffset val="100"/>
        <c:noMultiLvlLbl val="0"/>
      </c:catAx>
      <c:valAx>
        <c:axId val="5151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228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63.6</c:v>
                </c:pt>
                <c:pt idx="1">
                  <c:v>4.49</c:v>
                </c:pt>
                <c:pt idx="2">
                  <c:v>31.91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 PAY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55.98</c:v>
                </c:pt>
                <c:pt idx="1">
                  <c:v>5.56</c:v>
                </c:pt>
                <c:pt idx="2">
                  <c:v>38.46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44448"/>
        <c:axId val="51545984"/>
      </c:barChart>
      <c:catAx>
        <c:axId val="51544448"/>
        <c:scaling>
          <c:orientation val="minMax"/>
        </c:scaling>
        <c:delete val="0"/>
        <c:axPos val="b"/>
        <c:majorTickMark val="out"/>
        <c:minorTickMark val="none"/>
        <c:tickLblPos val="nextTo"/>
        <c:crossAx val="51545984"/>
        <c:crosses val="autoZero"/>
        <c:auto val="1"/>
        <c:lblAlgn val="ctr"/>
        <c:lblOffset val="100"/>
        <c:noMultiLvlLbl val="0"/>
      </c:catAx>
      <c:valAx>
        <c:axId val="5154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544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9793988015649"/>
          <c:y val="9.2802650389162453E-2"/>
          <c:w val="0.5209411677313921"/>
          <c:h val="0.79797045542217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0.81</c:v>
                </c:pt>
                <c:pt idx="1">
                  <c:v>74.069999999999993</c:v>
                </c:pt>
                <c:pt idx="2">
                  <c:v>8.75</c:v>
                </c:pt>
                <c:pt idx="3">
                  <c:v>0.24</c:v>
                </c:pt>
                <c:pt idx="4">
                  <c:v>3.97</c:v>
                </c:pt>
                <c:pt idx="5">
                  <c:v>12.07</c:v>
                </c:pt>
                <c:pt idx="6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I</c:v>
                </c:pt>
                <c:pt idx="4">
                  <c:v>M</c:v>
                </c:pt>
                <c:pt idx="5">
                  <c:v>W</c:v>
                </c:pt>
                <c:pt idx="6">
                  <c:v>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0.76</c:v>
                </c:pt>
                <c:pt idx="1">
                  <c:v>85.08</c:v>
                </c:pt>
                <c:pt idx="2">
                  <c:v>4.1100000000000003</c:v>
                </c:pt>
                <c:pt idx="3">
                  <c:v>0.32</c:v>
                </c:pt>
                <c:pt idx="4">
                  <c:v>3.78</c:v>
                </c:pt>
                <c:pt idx="5">
                  <c:v>5.95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81824"/>
        <c:axId val="31183616"/>
      </c:barChart>
      <c:catAx>
        <c:axId val="31181824"/>
        <c:scaling>
          <c:orientation val="minMax"/>
        </c:scaling>
        <c:delete val="0"/>
        <c:axPos val="b"/>
        <c:majorTickMark val="out"/>
        <c:minorTickMark val="none"/>
        <c:tickLblPos val="nextTo"/>
        <c:crossAx val="31183616"/>
        <c:crosses val="autoZero"/>
        <c:auto val="1"/>
        <c:lblAlgn val="ctr"/>
        <c:lblOffset val="100"/>
        <c:noMultiLvlLbl val="0"/>
      </c:catAx>
      <c:valAx>
        <c:axId val="3118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181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E5BD0-3BE8-4208-BB3E-3EC007C9297A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B273-53FD-465A-967D-1CCF0AFF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70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814D8D-59F7-4CF8-82FE-BC6C312192E8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50A446-1526-4403-B284-C2213195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5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28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21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2010-11 Palmer</a:t>
            </a:r>
            <a:r>
              <a:rPr lang="en-US" baseline="0" dirty="0" smtClean="0"/>
              <a:t> Stone Boundary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Portion of </a:t>
            </a:r>
            <a:r>
              <a:rPr lang="en-US" baseline="0" dirty="0" err="1" smtClean="0"/>
              <a:t>Ficquett</a:t>
            </a:r>
            <a:r>
              <a:rPr lang="en-US" baseline="0" dirty="0" smtClean="0"/>
              <a:t> slightly south of 278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East Newton north of 278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04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06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3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Northern portion of LOES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37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66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ENES</a:t>
            </a:r>
            <a:r>
              <a:rPr lang="en-US" baseline="0" dirty="0" smtClean="0"/>
              <a:t> (primarily commercial Piper Rd area)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Upper east side of RPES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Southern portion of MRES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Eastern tip of 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24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77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Remaining</a:t>
            </a:r>
            <a:r>
              <a:rPr lang="en-US" baseline="0" dirty="0" smtClean="0"/>
              <a:t> LOES not FVES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Northeastern corner of WNES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Small area of 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50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28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Northern portion of RPES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09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54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Enrollment does not change but boundary</a:t>
            </a:r>
            <a:r>
              <a:rPr lang="en-US" baseline="0" dirty="0" smtClean="0"/>
              <a:t> is drawn to take in any new development in the northeast portion of 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56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5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85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10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No major changes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4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63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Small area of MRES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0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02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5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0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31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West end of MRES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 smtClean="0"/>
              <a:t>Northern</a:t>
            </a:r>
            <a:r>
              <a:rPr lang="en-US" baseline="0" dirty="0" smtClean="0"/>
              <a:t> portion of LVES (including Oak Hill Rd., portion of 81 and 162)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46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168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Northeastern portion of 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155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379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451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BOE approved feeder</a:t>
            </a:r>
            <a:r>
              <a:rPr lang="en-US" baseline="0" dirty="0" smtClean="0"/>
              <a:t> patterns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CLMS – (PROPOSED 11-12 BOUNDARIES)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FVES (SOUTH OF I-20)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LOES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PDES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COMS – (PROPOSED 11-12 BOUNDARIES)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ELEMENTARY SCHOOL #15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ENES (PORTION)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FVES (NORTH OF I-20)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ICMS – (PROPOSED 11-12 BOUNDARIES)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ENES (PORTION)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HMES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MNES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RPES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LMS - (PROPOSED 11-12 BOUNDARIES)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LVES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MRES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SSES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VMMS - (PROPOSED 11-12 BOUNDARIES)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OHES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WNES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457200" lvl="1" indent="0">
              <a:buFontTx/>
              <a:buNone/>
            </a:pPr>
            <a:r>
              <a:rPr lang="en-US" baseline="0" dirty="0" smtClean="0"/>
              <a:t>PROPOSED ENES PORTION ATTENDING </a:t>
            </a:r>
            <a:r>
              <a:rPr lang="en-US" b="1" baseline="0" dirty="0" smtClean="0"/>
              <a:t>ICMS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HWY 142 (ALL)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HWY 142 (ALL ROADS ON THE WEST SIDE OF)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ELKS CLUB RD (ALL)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DIXIE RD (WEST OF HWY 142 </a:t>
            </a:r>
            <a:r>
              <a:rPr lang="en-US" b="1" baseline="0" dirty="0" smtClean="0"/>
              <a:t>INCLUDING ALL CROSS STREETS – i.e. CAMBRIDGE DR</a:t>
            </a:r>
            <a:r>
              <a:rPr lang="en-US" baseline="0" dirty="0" smtClean="0"/>
              <a:t>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STARSVILLE RD (ALL)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HWY 213 (ALL)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baseline="0" dirty="0" smtClean="0"/>
              <a:t>* STREETS NOT INCLUDED OUT OF THE PROPOSED ENES BOUNDARY        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b="1" baseline="0" dirty="0" smtClean="0"/>
              <a:t>       WILL BE IN THE COMS BOUNDARY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10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24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61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76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19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Based on residential</a:t>
            </a:r>
            <a:r>
              <a:rPr lang="en-US" baseline="0" dirty="0" smtClean="0"/>
              <a:t> addresses not school attending.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Numbers reflected in presentation are based on current boundary #s and proposed 11-12 #s.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Any boundaries that do not presently exist will show 0 for current school year.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Any boundaries that will not be in use 11-12 school year will not be listed with current enrollment #s.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A446-1526-4403-B284-C221319535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753175D-8E03-447F-8DD9-18489303D9A9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B85C06-4A01-45FC-949D-F19D4B9373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175D-8E03-447F-8DD9-18489303D9A9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5C06-4A01-45FC-949D-F19D4B9373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175D-8E03-447F-8DD9-18489303D9A9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FB85C06-4A01-45FC-949D-F19D4B9373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175D-8E03-447F-8DD9-18489303D9A9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5C06-4A01-45FC-949D-F19D4B9373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53175D-8E03-447F-8DD9-18489303D9A9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FB85C06-4A01-45FC-949D-F19D4B9373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175D-8E03-447F-8DD9-18489303D9A9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5C06-4A01-45FC-949D-F19D4B9373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175D-8E03-447F-8DD9-18489303D9A9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5C06-4A01-45FC-949D-F19D4B9373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175D-8E03-447F-8DD9-18489303D9A9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5C06-4A01-45FC-949D-F19D4B9373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175D-8E03-447F-8DD9-18489303D9A9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5C06-4A01-45FC-949D-F19D4B9373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175D-8E03-447F-8DD9-18489303D9A9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B85C06-4A01-45FC-949D-F19D4B9373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175D-8E03-447F-8DD9-18489303D9A9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5C06-4A01-45FC-949D-F19D4B9373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753175D-8E03-447F-8DD9-18489303D9A9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FB85C06-4A01-45FC-949D-F19D4B9373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2011-12 ELEMENTARY REZONING INFORMATION SESSION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9995" y="3048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NEWTON COUNTY SCHOOL SYSTEM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195" y="28956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EASTSIDE HIGH SCHOOL </a:t>
            </a: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Nov  30</a:t>
            </a:r>
            <a:r>
              <a:rPr lang="en-US" dirty="0">
                <a:solidFill>
                  <a:schemeClr val="bg1"/>
                </a:solidFill>
              </a:rPr>
              <a:t>, 2010 @ 6:00 </a:t>
            </a:r>
            <a:r>
              <a:rPr lang="en-US" dirty="0" smtClean="0">
                <a:solidFill>
                  <a:schemeClr val="bg1"/>
                </a:solidFill>
              </a:rPr>
              <a:t>PM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ALCOVY HIGH SCHOOL – Dec  6</a:t>
            </a:r>
            <a:r>
              <a:rPr lang="en-US" dirty="0">
                <a:solidFill>
                  <a:schemeClr val="bg1"/>
                </a:solidFill>
              </a:rPr>
              <a:t>, 2010 @ 6:00 </a:t>
            </a:r>
            <a:r>
              <a:rPr lang="en-US" dirty="0" smtClean="0">
                <a:solidFill>
                  <a:schemeClr val="bg1"/>
                </a:solidFill>
              </a:rPr>
              <a:t>PM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NEWTON HIGH SCHOOL – Dec  </a:t>
            </a:r>
            <a:r>
              <a:rPr lang="en-US" dirty="0">
                <a:solidFill>
                  <a:schemeClr val="bg1"/>
                </a:solidFill>
              </a:rPr>
              <a:t>7, 2010 @ 6:00 PM</a:t>
            </a:r>
          </a:p>
        </p:txBody>
      </p:sp>
    </p:spTree>
    <p:extLst>
      <p:ext uri="{BB962C8B-B14F-4D97-AF65-F5344CB8AC3E}">
        <p14:creationId xmlns:p14="http://schemas.microsoft.com/office/powerpoint/2010/main" val="21041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4136419"/>
              </p:ext>
            </p:extLst>
          </p:nvPr>
        </p:nvGraphicFramePr>
        <p:xfrm>
          <a:off x="457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6939448"/>
              </p:ext>
            </p:extLst>
          </p:nvPr>
        </p:nvGraphicFramePr>
        <p:xfrm>
          <a:off x="4648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Elementary school #15</a:t>
            </a:r>
            <a:br>
              <a:rPr lang="en-US" dirty="0" smtClean="0"/>
            </a:br>
            <a:r>
              <a:rPr lang="en-US" sz="1800" dirty="0" smtClean="0"/>
              <a:t>Student Demographics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(Ethnicity)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school.pdf - Adobe Acrobat Professional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2" t="11911" r="18912" b="17301"/>
          <a:stretch/>
        </p:blipFill>
        <p:spPr>
          <a:xfrm>
            <a:off x="198496" y="2133600"/>
            <a:ext cx="43177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Elementary </a:t>
            </a:r>
            <a:r>
              <a:rPr lang="en-US" dirty="0"/>
              <a:t>school #</a:t>
            </a:r>
            <a:r>
              <a:rPr lang="en-US" dirty="0" smtClean="0"/>
              <a:t>15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67482"/>
              </p:ext>
            </p:extLst>
          </p:nvPr>
        </p:nvGraphicFramePr>
        <p:xfrm>
          <a:off x="4648200" y="1719263"/>
          <a:ext cx="4038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Building Capacity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2010-11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2011-12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smith.kelly\AppData\Local\Microsoft\Windows\Temporary Internet Files\Content.IE5\5YLZGM9P\MC90043391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3636556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1943743"/>
              </p:ext>
            </p:extLst>
          </p:nvPr>
        </p:nvGraphicFramePr>
        <p:xfrm>
          <a:off x="457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</a:t>
            </a:r>
            <a:r>
              <a:rPr lang="en-US" dirty="0"/>
              <a:t>newton</a:t>
            </a:r>
            <a:br>
              <a:rPr lang="en-US" dirty="0"/>
            </a:br>
            <a:r>
              <a:rPr lang="en-US" sz="1800" dirty="0"/>
              <a:t>Student Demographics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(Ethnicity)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925082"/>
              </p:ext>
            </p:extLst>
          </p:nvPr>
        </p:nvGraphicFramePr>
        <p:xfrm>
          <a:off x="4648200" y="186099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23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NES 2011.pdf - Adobe Acrobat Professional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5" t="34948" r="18912" b="2641"/>
          <a:stretch/>
        </p:blipFill>
        <p:spPr>
          <a:xfrm>
            <a:off x="199450" y="2743200"/>
            <a:ext cx="4407834" cy="29718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Newton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170" y="1646420"/>
            <a:ext cx="4038600" cy="4719320"/>
          </a:xfrm>
          <a:prstGeom prst="rect">
            <a:avLst/>
          </a:prstGeom>
        </p:spPr>
      </p:pic>
      <p:pic>
        <p:nvPicPr>
          <p:cNvPr id="9" name="Picture 2" descr="C:\Users\smith.kelly\AppData\Local\Microsoft\Windows\Temporary Internet Files\Content.IE5\5YLZGM9P\MC90043391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16" y="4572000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680310"/>
              </p:ext>
            </p:extLst>
          </p:nvPr>
        </p:nvGraphicFramePr>
        <p:xfrm>
          <a:off x="457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8489069"/>
              </p:ext>
            </p:extLst>
          </p:nvPr>
        </p:nvGraphicFramePr>
        <p:xfrm>
          <a:off x="4648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Fairview</a:t>
            </a:r>
            <a:br>
              <a:rPr lang="en-US" dirty="0"/>
            </a:br>
            <a:r>
              <a:rPr lang="en-US" sz="1800" dirty="0"/>
              <a:t>Student Demographics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(Ethnicity)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VES.pdf - Adobe Acrobat Professional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3" t="27824" r="23980" b="19305"/>
          <a:stretch/>
        </p:blipFill>
        <p:spPr>
          <a:xfrm>
            <a:off x="533400" y="1752600"/>
            <a:ext cx="3810000" cy="4631423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859271"/>
              </p:ext>
            </p:extLst>
          </p:nvPr>
        </p:nvGraphicFramePr>
        <p:xfrm>
          <a:off x="4648200" y="1719263"/>
          <a:ext cx="4038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Building Capacity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2010-11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2011-12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smith.kelly\AppData\Local\Microsoft\Windows\Temporary Internet Files\Content.IE5\5YLZGM9P\MC90043391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57800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0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1385294"/>
              </p:ext>
            </p:extLst>
          </p:nvPr>
        </p:nvGraphicFramePr>
        <p:xfrm>
          <a:off x="457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1363940"/>
              </p:ext>
            </p:extLst>
          </p:nvPr>
        </p:nvGraphicFramePr>
        <p:xfrm>
          <a:off x="4648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Heard-</a:t>
            </a:r>
            <a:r>
              <a:rPr lang="en-US" dirty="0" err="1" smtClean="0"/>
              <a:t>mixon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Student Demographics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(Ethnicity)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MES.pdf - Adobe Acrobat Professional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0" t="29219" r="29217" b="19706"/>
          <a:stretch/>
        </p:blipFill>
        <p:spPr>
          <a:xfrm>
            <a:off x="1125416" y="1752600"/>
            <a:ext cx="2971799" cy="4784781"/>
          </a:xfr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8727489"/>
              </p:ext>
            </p:extLst>
          </p:nvPr>
        </p:nvGraphicFramePr>
        <p:xfrm>
          <a:off x="4648200" y="1719263"/>
          <a:ext cx="4038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2010-11</a:t>
                      </a:r>
                      <a:r>
                        <a:rPr lang="en-US" baseline="0" dirty="0" smtClean="0"/>
                        <a:t> 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2011-12 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Heard-</a:t>
            </a:r>
            <a:r>
              <a:rPr lang="en-US" dirty="0" err="1" smtClean="0"/>
              <a:t>Mixon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244606"/>
              </p:ext>
            </p:extLst>
          </p:nvPr>
        </p:nvGraphicFramePr>
        <p:xfrm>
          <a:off x="4648200" y="1719263"/>
          <a:ext cx="4038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Building Capacity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2010-11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2011-12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smith.kelly\AppData\Local\Microsoft\Windows\Temporary Internet Files\Content.IE5\5YLZGM9P\MC90043391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17348"/>
            <a:ext cx="323849" cy="3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4578395"/>
              </p:ext>
            </p:extLst>
          </p:nvPr>
        </p:nvGraphicFramePr>
        <p:xfrm>
          <a:off x="457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4536558"/>
              </p:ext>
            </p:extLst>
          </p:nvPr>
        </p:nvGraphicFramePr>
        <p:xfrm>
          <a:off x="4648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</a:t>
            </a:r>
            <a:r>
              <a:rPr lang="en-US" dirty="0"/>
              <a:t>OAK</a:t>
            </a:r>
            <a:br>
              <a:rPr lang="en-US" dirty="0"/>
            </a:br>
            <a:r>
              <a:rPr lang="en-US" sz="1800" dirty="0"/>
              <a:t>Student Demographics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(Ethnicity)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ES.pdf - Adobe Acrobat Professional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t="26427" r="8269" b="18108"/>
          <a:stretch/>
        </p:blipFill>
        <p:spPr>
          <a:xfrm>
            <a:off x="304800" y="2133600"/>
            <a:ext cx="4267200" cy="3864108"/>
          </a:xfr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803488"/>
              </p:ext>
            </p:extLst>
          </p:nvPr>
        </p:nvGraphicFramePr>
        <p:xfrm>
          <a:off x="4648200" y="1719263"/>
          <a:ext cx="4191000" cy="4762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627"/>
                <a:gridCol w="894627"/>
                <a:gridCol w="894627"/>
                <a:gridCol w="668919"/>
                <a:gridCol w="225708"/>
                <a:gridCol w="612492"/>
              </a:tblGrid>
              <a:tr h="414337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Building Capacity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2010-11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2011-12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Oak</a:t>
            </a:r>
            <a:endParaRPr lang="en-US" dirty="0"/>
          </a:p>
        </p:txBody>
      </p:sp>
      <p:pic>
        <p:nvPicPr>
          <p:cNvPr id="7" name="Picture 2" descr="C:\Users\smith.kelly\AppData\Local\Microsoft\Windows\Temporary Internet Files\Content.IE5\5YLZGM9P\MC90043391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876800"/>
            <a:ext cx="323849" cy="3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7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Welcome</a:t>
            </a:r>
          </a:p>
          <a:p>
            <a:endParaRPr lang="en-US" dirty="0"/>
          </a:p>
          <a:p>
            <a:r>
              <a:rPr lang="en-US" dirty="0" smtClean="0"/>
              <a:t>Elementary Rezoning Presentation</a:t>
            </a:r>
          </a:p>
          <a:p>
            <a:endParaRPr lang="en-US" dirty="0"/>
          </a:p>
          <a:p>
            <a:r>
              <a:rPr lang="en-US" dirty="0" smtClean="0"/>
              <a:t>Questions and Answers</a:t>
            </a:r>
          </a:p>
          <a:p>
            <a:endParaRPr lang="en-US" dirty="0"/>
          </a:p>
          <a:p>
            <a:r>
              <a:rPr lang="en-US" dirty="0" smtClean="0"/>
              <a:t>Adjourn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4879166"/>
              </p:ext>
            </p:extLst>
          </p:nvPr>
        </p:nvGraphicFramePr>
        <p:xfrm>
          <a:off x="457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2677568"/>
              </p:ext>
            </p:extLst>
          </p:nvPr>
        </p:nvGraphicFramePr>
        <p:xfrm>
          <a:off x="4648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LIVINGSTON</a:t>
            </a:r>
            <a:br>
              <a:rPr lang="en-US" dirty="0"/>
            </a:br>
            <a:r>
              <a:rPr lang="en-US" sz="1800" dirty="0"/>
              <a:t>Student Demographics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(Ethnicity)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VES.pdf - Adobe Acrobat Professional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t="38797" r="10762" b="24294"/>
          <a:stretch/>
        </p:blipFill>
        <p:spPr>
          <a:xfrm>
            <a:off x="228600" y="2945423"/>
            <a:ext cx="4343399" cy="2733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Livingston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26384"/>
              </p:ext>
            </p:extLst>
          </p:nvPr>
        </p:nvGraphicFramePr>
        <p:xfrm>
          <a:off x="4648200" y="1752600"/>
          <a:ext cx="4038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Building Capacity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2010-11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2011-12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smith.kelly\AppData\Local\Microsoft\Windows\Temporary Internet Files\Content.IE5\5YLZGM9P\MC90043391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323849" cy="3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400071"/>
              </p:ext>
            </p:extLst>
          </p:nvPr>
        </p:nvGraphicFramePr>
        <p:xfrm>
          <a:off x="457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6412736"/>
              </p:ext>
            </p:extLst>
          </p:nvPr>
        </p:nvGraphicFramePr>
        <p:xfrm>
          <a:off x="4648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Mansfield</a:t>
            </a:r>
            <a:br>
              <a:rPr lang="en-US" dirty="0"/>
            </a:br>
            <a:r>
              <a:rPr lang="en-US" sz="1800" dirty="0"/>
              <a:t>Student Demographics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(Ethnicity)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Mansfield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6864063"/>
              </p:ext>
            </p:extLst>
          </p:nvPr>
        </p:nvGraphicFramePr>
        <p:xfrm>
          <a:off x="4648200" y="1719263"/>
          <a:ext cx="4038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Building Capacity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2010-11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2011-12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4" descr="MNES.pdf - Adobe Acrobat Professional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1" t="26427" r="16748" b="19704"/>
          <a:stretch/>
        </p:blipFill>
        <p:spPr>
          <a:xfrm>
            <a:off x="304800" y="1740576"/>
            <a:ext cx="4267199" cy="4414340"/>
          </a:xfrm>
        </p:spPr>
      </p:pic>
      <p:pic>
        <p:nvPicPr>
          <p:cNvPr id="7" name="Picture 2" descr="C:\Users\smith.kelly\AppData\Local\Microsoft\Windows\Temporary Internet Files\Content.IE5\5YLZGM9P\MC90043391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23897"/>
            <a:ext cx="323849" cy="3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7156023"/>
              </p:ext>
            </p:extLst>
          </p:nvPr>
        </p:nvGraphicFramePr>
        <p:xfrm>
          <a:off x="457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8497181"/>
              </p:ext>
            </p:extLst>
          </p:nvPr>
        </p:nvGraphicFramePr>
        <p:xfrm>
          <a:off x="4648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</a:t>
            </a:r>
            <a:r>
              <a:rPr lang="en-US" dirty="0"/>
              <a:t>RIDGE</a:t>
            </a:r>
            <a:br>
              <a:rPr lang="en-US" dirty="0"/>
            </a:br>
            <a:r>
              <a:rPr lang="en-US" sz="1800" dirty="0"/>
              <a:t>Student Demographics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(Ethnicity)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RES.pdf - Adobe Acrobat Professional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2" t="31415" r="21736" b="28084"/>
          <a:stretch/>
        </p:blipFill>
        <p:spPr>
          <a:xfrm>
            <a:off x="304800" y="1981200"/>
            <a:ext cx="4267199" cy="4144691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Ridge</a:t>
            </a:r>
            <a:endParaRPr lang="en-US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455572"/>
              </p:ext>
            </p:extLst>
          </p:nvPr>
        </p:nvGraphicFramePr>
        <p:xfrm>
          <a:off x="4648200" y="1719263"/>
          <a:ext cx="4038600" cy="4666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Building Capacity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2010-11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2011-12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7817">
                <a:tc gridSpan="5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761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smith.kelly\AppData\Local\Microsoft\Windows\Temporary Internet Files\Content.IE5\5YLZGM9P\MC90043391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1" y="4267200"/>
            <a:ext cx="323849" cy="3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18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2423201"/>
              </p:ext>
            </p:extLst>
          </p:nvPr>
        </p:nvGraphicFramePr>
        <p:xfrm>
          <a:off x="457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8508268"/>
              </p:ext>
            </p:extLst>
          </p:nvPr>
        </p:nvGraphicFramePr>
        <p:xfrm>
          <a:off x="4648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Oak </a:t>
            </a:r>
            <a:r>
              <a:rPr lang="en-US" dirty="0"/>
              <a:t>Hill</a:t>
            </a:r>
            <a:br>
              <a:rPr lang="en-US" dirty="0"/>
            </a:br>
            <a:r>
              <a:rPr lang="en-US" sz="1800" dirty="0"/>
              <a:t>Student Demographics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(Ethnicity)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Oak Hill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22211"/>
              </p:ext>
            </p:extLst>
          </p:nvPr>
        </p:nvGraphicFramePr>
        <p:xfrm>
          <a:off x="4648200" y="1719263"/>
          <a:ext cx="4038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Building Capacity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2010-11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2011-12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761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ontent Placeholder 5" descr="OHES.pdf - Adobe Acrobat Professional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26228" r="15002" b="19106"/>
          <a:stretch/>
        </p:blipFill>
        <p:spPr>
          <a:xfrm>
            <a:off x="228600" y="1905000"/>
            <a:ext cx="4248205" cy="4476953"/>
          </a:xfrm>
        </p:spPr>
      </p:pic>
      <p:pic>
        <p:nvPicPr>
          <p:cNvPr id="8" name="Picture 2" descr="C:\Users\smith.kelly\AppData\Local\Microsoft\Windows\Temporary Internet Files\Content.IE5\5YLZGM9P\MC90043391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86200"/>
            <a:ext cx="323849" cy="3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3529748"/>
              </p:ext>
            </p:extLst>
          </p:nvPr>
        </p:nvGraphicFramePr>
        <p:xfrm>
          <a:off x="457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5366830"/>
              </p:ext>
            </p:extLst>
          </p:nvPr>
        </p:nvGraphicFramePr>
        <p:xfrm>
          <a:off x="4648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Porterdale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Student Demographics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(Ethnicity)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DES.pdf - Adobe Acrobat Professional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34607" r="7769" b="24493"/>
          <a:stretch/>
        </p:blipFill>
        <p:spPr>
          <a:xfrm>
            <a:off x="301386" y="2971800"/>
            <a:ext cx="4094726" cy="2590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Porterdale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605391"/>
              </p:ext>
            </p:extLst>
          </p:nvPr>
        </p:nvGraphicFramePr>
        <p:xfrm>
          <a:off x="4648200" y="1719263"/>
          <a:ext cx="4038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Building Capacity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2010-11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2011-12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526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smith.kelly\AppData\Local\Microsoft\Windows\Temporary Internet Files\Content.IE5\5YLZGM9P\MC90043391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323849" cy="3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2011-12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052960"/>
            <a:ext cx="6629400" cy="1828800"/>
          </a:xfrm>
        </p:spPr>
        <p:txBody>
          <a:bodyPr/>
          <a:lstStyle/>
          <a:p>
            <a:pPr algn="ctr"/>
            <a:r>
              <a:rPr lang="en-US" dirty="0" smtClean="0"/>
              <a:t>Proposed boundary changes</a:t>
            </a:r>
            <a:br>
              <a:rPr lang="en-US" dirty="0" smtClean="0"/>
            </a:br>
            <a:r>
              <a:rPr lang="en-US" sz="3600" dirty="0" smtClean="0"/>
              <a:t>(elementary schools)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44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1727834"/>
              </p:ext>
            </p:extLst>
          </p:nvPr>
        </p:nvGraphicFramePr>
        <p:xfrm>
          <a:off x="457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7294685"/>
              </p:ext>
            </p:extLst>
          </p:nvPr>
        </p:nvGraphicFramePr>
        <p:xfrm>
          <a:off x="4648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ROCKY </a:t>
            </a:r>
            <a:r>
              <a:rPr lang="en-US" dirty="0"/>
              <a:t>PLAINS</a:t>
            </a:r>
            <a:br>
              <a:rPr lang="en-US" dirty="0"/>
            </a:br>
            <a:r>
              <a:rPr lang="en-US" sz="1800" dirty="0"/>
              <a:t>Student Demographics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(Ethnicity)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RPES.pdf - Adobe Acrobat Professional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28223" r="15002" b="19505"/>
          <a:stretch/>
        </p:blipFill>
        <p:spPr>
          <a:xfrm>
            <a:off x="695324" y="1828800"/>
            <a:ext cx="3657599" cy="443652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Rocky Plains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983544"/>
              </p:ext>
            </p:extLst>
          </p:nvPr>
        </p:nvGraphicFramePr>
        <p:xfrm>
          <a:off x="4648200" y="1719263"/>
          <a:ext cx="4038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Building Capacity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2010-11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2011-12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smith.kelly\AppData\Local\Microsoft\Windows\Temporary Internet Files\Content.IE5\5YLZGM9P\MC90043391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4" y="4151942"/>
            <a:ext cx="323849" cy="3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5214271"/>
              </p:ext>
            </p:extLst>
          </p:nvPr>
        </p:nvGraphicFramePr>
        <p:xfrm>
          <a:off x="457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3940339"/>
              </p:ext>
            </p:extLst>
          </p:nvPr>
        </p:nvGraphicFramePr>
        <p:xfrm>
          <a:off x="4648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</a:t>
            </a:r>
            <a:r>
              <a:rPr lang="en-US" dirty="0"/>
              <a:t>Salem</a:t>
            </a:r>
            <a:br>
              <a:rPr lang="en-US" dirty="0"/>
            </a:br>
            <a:r>
              <a:rPr lang="en-US" sz="1800" dirty="0"/>
              <a:t>Student Demographics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(Ethnicity)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SES.pdf - Adobe Acrobat Professional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t="30816" r="11511" b="29880"/>
          <a:stretch/>
        </p:blipFill>
        <p:spPr>
          <a:xfrm>
            <a:off x="381001" y="2667000"/>
            <a:ext cx="4075196" cy="268499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Salem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214877"/>
              </p:ext>
            </p:extLst>
          </p:nvPr>
        </p:nvGraphicFramePr>
        <p:xfrm>
          <a:off x="4648200" y="1719263"/>
          <a:ext cx="4038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Building Capacity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2010-11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2011-12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983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smith.kelly\AppData\Local\Microsoft\Windows\Temporary Internet Files\Content.IE5\5YLZGM9P\MC90043391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9798"/>
            <a:ext cx="323849" cy="3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754507"/>
              </p:ext>
            </p:extLst>
          </p:nvPr>
        </p:nvGraphicFramePr>
        <p:xfrm>
          <a:off x="457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5728090"/>
              </p:ext>
            </p:extLst>
          </p:nvPr>
        </p:nvGraphicFramePr>
        <p:xfrm>
          <a:off x="4648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</a:t>
            </a:r>
            <a:r>
              <a:rPr lang="en-US" dirty="0"/>
              <a:t>NEWTON</a:t>
            </a:r>
            <a:br>
              <a:rPr lang="en-US" dirty="0"/>
            </a:br>
            <a:r>
              <a:rPr lang="en-US" sz="1800" dirty="0"/>
              <a:t>Student Demographics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(Ethnicity)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WNES.pdf - Adobe Acrobat Professional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5" t="33809" r="23232" b="22897"/>
          <a:stretch/>
        </p:blipFill>
        <p:spPr>
          <a:xfrm>
            <a:off x="990601" y="2164889"/>
            <a:ext cx="3276600" cy="40399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Newton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284118"/>
              </p:ext>
            </p:extLst>
          </p:nvPr>
        </p:nvGraphicFramePr>
        <p:xfrm>
          <a:off x="4648200" y="1719263"/>
          <a:ext cx="4038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Building Capacity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2010-11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2011-12 Enrollment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smith.kelly\AppData\Local\Microsoft\Windows\Temporary Internet Files\Content.IE5\5YLZGM9P\MC90043391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4" y="4522176"/>
            <a:ext cx="323849" cy="3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2011-12 Elementary Zones</a:t>
            </a:r>
            <a:endParaRPr lang="en-US" dirty="0"/>
          </a:p>
        </p:txBody>
      </p:sp>
      <p:pic>
        <p:nvPicPr>
          <p:cNvPr id="5" name="Content Placeholder 4" descr="11-12 ES zones.pdf - Adobe Acrobat Professional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26228" r="14947" b="18907"/>
          <a:stretch/>
        </p:blipFill>
        <p:spPr>
          <a:xfrm>
            <a:off x="2514600" y="1897576"/>
            <a:ext cx="4190999" cy="4628609"/>
          </a:xfrm>
        </p:spPr>
      </p:pic>
    </p:spTree>
    <p:extLst>
      <p:ext uri="{BB962C8B-B14F-4D97-AF65-F5344CB8AC3E}">
        <p14:creationId xmlns:p14="http://schemas.microsoft.com/office/powerpoint/2010/main" val="22192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bined mS boundaries.pdf - Adobe Acrobat Professional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 t="12350" r="21532"/>
          <a:stretch/>
        </p:blipFill>
        <p:spPr>
          <a:xfrm>
            <a:off x="2621152" y="1676400"/>
            <a:ext cx="4485435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2011-12 Middle School feeder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052960"/>
            <a:ext cx="6629400" cy="1828800"/>
          </a:xfrm>
        </p:spPr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/>
          </a:bodyPr>
          <a:lstStyle/>
          <a:p>
            <a:r>
              <a:rPr lang="en-US" dirty="0" smtClean="0"/>
              <a:t>Align use of facilities in district with System’s current state approved five year facilities plan.</a:t>
            </a:r>
          </a:p>
          <a:p>
            <a:pPr marL="45720" indent="0">
              <a:buNone/>
            </a:pPr>
            <a:endParaRPr lang="en-US" sz="1100" dirty="0" smtClean="0"/>
          </a:p>
          <a:p>
            <a:r>
              <a:rPr lang="en-US" dirty="0" smtClean="0"/>
              <a:t>Zone students for New Elementary School #15.</a:t>
            </a:r>
          </a:p>
          <a:p>
            <a:pPr marL="45720" indent="0">
              <a:buNone/>
            </a:pPr>
            <a:endParaRPr lang="en-US" sz="1100" dirty="0" smtClean="0"/>
          </a:p>
          <a:p>
            <a:r>
              <a:rPr lang="en-US" dirty="0" smtClean="0"/>
              <a:t>Maintain board approved middle school feeder patterns.</a:t>
            </a:r>
          </a:p>
          <a:p>
            <a:pPr marL="45720" indent="0">
              <a:buNone/>
            </a:pPr>
            <a:endParaRPr lang="en-US" sz="1100" dirty="0" smtClean="0"/>
          </a:p>
          <a:p>
            <a:r>
              <a:rPr lang="en-US" dirty="0" smtClean="0"/>
              <a:t>Eliminate overcrowding in elementary schools.</a:t>
            </a:r>
          </a:p>
          <a:p>
            <a:pPr marL="45720" indent="0">
              <a:buNone/>
            </a:pPr>
            <a:endParaRPr lang="en-US" sz="1100" dirty="0" smtClean="0"/>
          </a:p>
          <a:p>
            <a:r>
              <a:rPr lang="en-US" dirty="0" smtClean="0"/>
              <a:t>Maximize classroom space at all elementary schools.</a:t>
            </a:r>
          </a:p>
          <a:p>
            <a:pPr marL="45720" indent="0">
              <a:buNone/>
            </a:pPr>
            <a:endParaRPr lang="en-US" sz="1100" dirty="0" smtClean="0"/>
          </a:p>
          <a:p>
            <a:r>
              <a:rPr lang="en-US" dirty="0" smtClean="0"/>
              <a:t>Eliminate the current need to use portable classrooms in elementary schools.</a:t>
            </a:r>
          </a:p>
          <a:p>
            <a:pPr marL="45720" indent="0">
              <a:buNone/>
            </a:pPr>
            <a:endParaRPr lang="en-US" sz="1100" dirty="0" smtClean="0"/>
          </a:p>
          <a:p>
            <a:r>
              <a:rPr lang="en-US" dirty="0" smtClean="0"/>
              <a:t>Maintain an elementary school within city limits.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Superintendent’s Executive Leadership Team</a:t>
            </a:r>
          </a:p>
          <a:p>
            <a:endParaRPr lang="en-US" dirty="0" smtClean="0"/>
          </a:p>
          <a:p>
            <a:r>
              <a:rPr lang="en-US" dirty="0" smtClean="0"/>
              <a:t>Select central office administrators</a:t>
            </a:r>
          </a:p>
          <a:p>
            <a:endParaRPr lang="en-US" dirty="0" smtClean="0"/>
          </a:p>
          <a:p>
            <a:r>
              <a:rPr lang="en-US" dirty="0" smtClean="0"/>
              <a:t>Elementary principals</a:t>
            </a:r>
          </a:p>
          <a:p>
            <a:endParaRPr lang="en-US" dirty="0" smtClean="0"/>
          </a:p>
          <a:p>
            <a:r>
              <a:rPr lang="en-US" dirty="0" smtClean="0"/>
              <a:t>Transportation </a:t>
            </a:r>
            <a:r>
              <a:rPr lang="en-US" dirty="0"/>
              <a:t>department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process to develop this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Delays the need to build additions for existing facilities.</a:t>
            </a:r>
          </a:p>
          <a:p>
            <a:pPr marL="45720" lvl="0" indent="0">
              <a:buNone/>
            </a:pPr>
            <a:endParaRPr lang="en-US" sz="1100" dirty="0" smtClean="0"/>
          </a:p>
          <a:p>
            <a:pPr lvl="0"/>
            <a:r>
              <a:rPr lang="en-US" dirty="0" smtClean="0"/>
              <a:t>Provides the ability to redirect local SPLOST funds.</a:t>
            </a:r>
          </a:p>
          <a:p>
            <a:pPr marL="45720" lvl="0" indent="0">
              <a:buNone/>
            </a:pPr>
            <a:endParaRPr lang="en-US" sz="1200" dirty="0"/>
          </a:p>
          <a:p>
            <a:pPr lvl="0"/>
            <a:r>
              <a:rPr lang="en-US" dirty="0" smtClean="0"/>
              <a:t>Current timeline allows for the time needed to develop a plan for: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dirty="0" smtClean="0"/>
              <a:t>Parent notification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dirty="0" smtClean="0"/>
              <a:t>Transportation routes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dirty="0" smtClean="0"/>
              <a:t>Consider placement of programs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dirty="0" smtClean="0"/>
              <a:t>Notification of transfer to staff as needed</a:t>
            </a:r>
          </a:p>
          <a:p>
            <a:pPr marL="365760" lvl="1" indent="0">
              <a:buClr>
                <a:schemeClr val="accent3">
                  <a:lumMod val="50000"/>
                </a:schemeClr>
              </a:buClr>
              <a:buNone/>
            </a:pPr>
            <a:endParaRPr lang="en-US" sz="1200" dirty="0"/>
          </a:p>
          <a:p>
            <a:r>
              <a:rPr lang="en-US" dirty="0" smtClean="0"/>
              <a:t>Transportation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dirty="0"/>
              <a:t>Elementary and middle/high school students will still be transported at different times; however, the same bus and driver will transport all students at a particular address.  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dirty="0" smtClean="0"/>
              <a:t>Routes will can be planned more efficiently.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proposed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Some students will have to change schools</a:t>
            </a:r>
            <a:r>
              <a:rPr lang="en-US" dirty="0" smtClean="0"/>
              <a:t>.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Some </a:t>
            </a:r>
            <a:r>
              <a:rPr lang="en-US" dirty="0"/>
              <a:t>faculty and staff will be reassigned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Fairview Elementary will be utilized as a regular zoned elementary school.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Ficquett</a:t>
            </a:r>
            <a:r>
              <a:rPr lang="en-US" dirty="0" smtClean="0"/>
              <a:t> Elementary School will become a theme school.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dirty="0" smtClean="0"/>
              <a:t>Allows for growth into the K-8 theme school model approved in the System’s five year facilities plan to convert Eastside into K-8 theme school (approx. 2016)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changes will occur?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Current </a:t>
            </a:r>
            <a:r>
              <a:rPr lang="en-US" dirty="0" err="1" smtClean="0"/>
              <a:t>Ficquett</a:t>
            </a:r>
            <a:r>
              <a:rPr lang="en-US" dirty="0" smtClean="0"/>
              <a:t> Elementary Students</a:t>
            </a:r>
          </a:p>
          <a:p>
            <a:pPr marL="45720" lvl="0" indent="0">
              <a:buNone/>
            </a:pPr>
            <a:endParaRPr lang="en-US" sz="500" dirty="0" smtClean="0"/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dirty="0" smtClean="0"/>
              <a:t>New </a:t>
            </a:r>
            <a:r>
              <a:rPr lang="en-US" dirty="0"/>
              <a:t>Elementary School </a:t>
            </a:r>
            <a:r>
              <a:rPr lang="en-US" dirty="0" smtClean="0"/>
              <a:t>#15 – (approx.) 40 %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dirty="0" smtClean="0"/>
              <a:t>East Newton – (approx.) 35 %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dirty="0"/>
              <a:t>Middle Ridge – (approx.) </a:t>
            </a:r>
            <a:r>
              <a:rPr lang="en-US" dirty="0" smtClean="0"/>
              <a:t>18 %</a:t>
            </a:r>
            <a:endParaRPr lang="en-US" dirty="0"/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dirty="0" smtClean="0"/>
              <a:t>Heard-</a:t>
            </a:r>
            <a:r>
              <a:rPr lang="en-US" dirty="0" err="1" smtClean="0"/>
              <a:t>Mixon</a:t>
            </a:r>
            <a:r>
              <a:rPr lang="en-US" dirty="0" smtClean="0"/>
              <a:t> – (approx.) 7 %</a:t>
            </a:r>
          </a:p>
          <a:p>
            <a:pPr marL="365760" lvl="1" indent="0">
              <a:buClr>
                <a:schemeClr val="accent3">
                  <a:lumMod val="50000"/>
                </a:schemeClr>
              </a:buClr>
              <a:buNone/>
            </a:pPr>
            <a:endParaRPr lang="en-US" dirty="0"/>
          </a:p>
          <a:p>
            <a:r>
              <a:rPr lang="en-US" dirty="0" smtClean="0"/>
              <a:t>Current Palmer Stone Elementary Students</a:t>
            </a:r>
          </a:p>
          <a:p>
            <a:pPr marL="45720" indent="0">
              <a:buNone/>
            </a:pPr>
            <a:endParaRPr lang="en-US" sz="500" dirty="0" smtClean="0"/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dirty="0" smtClean="0"/>
              <a:t>All students will attend New Elementary School #15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A </a:t>
            </a:r>
            <a:r>
              <a:rPr lang="en-US" dirty="0" smtClean="0"/>
              <a:t>small number </a:t>
            </a:r>
            <a:r>
              <a:rPr lang="en-US" dirty="0"/>
              <a:t>of middle school students who were rezoned last year </a:t>
            </a:r>
            <a:r>
              <a:rPr lang="en-US" dirty="0" smtClean="0"/>
              <a:t>will </a:t>
            </a:r>
            <a:r>
              <a:rPr lang="en-US" dirty="0"/>
              <a:t>be rezoned again.</a:t>
            </a:r>
          </a:p>
          <a:p>
            <a:pPr marL="4572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school will students attend?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863353"/>
          </a:xfrm>
        </p:spPr>
        <p:txBody>
          <a:bodyPr>
            <a:normAutofit/>
          </a:bodyPr>
          <a:lstStyle/>
          <a:p>
            <a:r>
              <a:rPr lang="en-US" dirty="0" smtClean="0"/>
              <a:t>2010-11 Elementary Zones</a:t>
            </a:r>
            <a:endParaRPr lang="en-US" dirty="0"/>
          </a:p>
        </p:txBody>
      </p:sp>
      <p:pic>
        <p:nvPicPr>
          <p:cNvPr id="5" name="Content Placeholder 4" descr="10-11 ES zones.pdf - Adobe Acrobat Professional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3" t="26626" r="14947" b="18308"/>
          <a:stretch/>
        </p:blipFill>
        <p:spPr>
          <a:xfrm>
            <a:off x="2590800" y="1752601"/>
            <a:ext cx="4245857" cy="4763642"/>
          </a:xfrm>
        </p:spPr>
      </p:pic>
    </p:spTree>
    <p:extLst>
      <p:ext uri="{BB962C8B-B14F-4D97-AF65-F5344CB8AC3E}">
        <p14:creationId xmlns:p14="http://schemas.microsoft.com/office/powerpoint/2010/main" val="37655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2131</TotalTime>
  <Words>1286</Words>
  <Application>Microsoft Office PowerPoint</Application>
  <PresentationFormat>On-screen Show (4:3)</PresentationFormat>
  <Paragraphs>643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Grid</vt:lpstr>
      <vt:lpstr>PowerPoint Presentation</vt:lpstr>
      <vt:lpstr>Agenda</vt:lpstr>
      <vt:lpstr>Proposed boundary changes (elementary schools)</vt:lpstr>
      <vt:lpstr>District Goals</vt:lpstr>
      <vt:lpstr>Collaborative process to develop this plan</vt:lpstr>
      <vt:lpstr>Benefits of proposed plan</vt:lpstr>
      <vt:lpstr>What changes will occur?</vt:lpstr>
      <vt:lpstr>What school will students attend?</vt:lpstr>
      <vt:lpstr>2010-11 Elementary Zones</vt:lpstr>
      <vt:lpstr>New Elementary school #15 Student Demographics</vt:lpstr>
      <vt:lpstr>New Elementary school #15</vt:lpstr>
      <vt:lpstr>East newton Student Demographics</vt:lpstr>
      <vt:lpstr>East Newton</vt:lpstr>
      <vt:lpstr>Fairview Student Demographics</vt:lpstr>
      <vt:lpstr>Fairview</vt:lpstr>
      <vt:lpstr>Heard-mixon Student Demographics</vt:lpstr>
      <vt:lpstr>Heard-Mixon</vt:lpstr>
      <vt:lpstr>LIVE OAK Student Demographics</vt:lpstr>
      <vt:lpstr>Live Oak</vt:lpstr>
      <vt:lpstr>LIVINGSTON Student Demographics</vt:lpstr>
      <vt:lpstr>Livingston</vt:lpstr>
      <vt:lpstr>Mansfield Student Demographics</vt:lpstr>
      <vt:lpstr>Mansfield</vt:lpstr>
      <vt:lpstr>MIDDLE RIDGE Student Demographics</vt:lpstr>
      <vt:lpstr>Middle Ridge</vt:lpstr>
      <vt:lpstr>Oak Hill Student Demographics</vt:lpstr>
      <vt:lpstr>Oak Hill</vt:lpstr>
      <vt:lpstr>Porterdale Student Demographics</vt:lpstr>
      <vt:lpstr>Porterdale</vt:lpstr>
      <vt:lpstr>ROCKY PLAINS Student Demographics</vt:lpstr>
      <vt:lpstr>Rocky Plains</vt:lpstr>
      <vt:lpstr>South Salem Student Demographics</vt:lpstr>
      <vt:lpstr>South Salem</vt:lpstr>
      <vt:lpstr>WEST NEWTON Student Demographics</vt:lpstr>
      <vt:lpstr>West Newton</vt:lpstr>
      <vt:lpstr>2011-12 Elementary Zones</vt:lpstr>
      <vt:lpstr>2011-12 Middle School feeder pattern</vt:lpstr>
      <vt:lpstr>Questions and 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Fairview</dc:title>
  <dc:creator>Kelly Smith</dc:creator>
  <cp:lastModifiedBy>Christmas, Stephanie A</cp:lastModifiedBy>
  <cp:revision>162</cp:revision>
  <cp:lastPrinted>2010-11-30T15:42:31Z</cp:lastPrinted>
  <dcterms:created xsi:type="dcterms:W3CDTF">2010-10-26T13:54:42Z</dcterms:created>
  <dcterms:modified xsi:type="dcterms:W3CDTF">2010-12-14T15:30:58Z</dcterms:modified>
</cp:coreProperties>
</file>